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4207" r:id="rId3"/>
    <p:sldId id="3982" r:id="rId4"/>
    <p:sldId id="4156" r:id="rId5"/>
    <p:sldId id="4129" r:id="rId6"/>
    <p:sldId id="4122" r:id="rId7"/>
    <p:sldId id="4197" r:id="rId8"/>
    <p:sldId id="4198" r:id="rId9"/>
    <p:sldId id="4165" r:id="rId10"/>
    <p:sldId id="4193" r:id="rId11"/>
    <p:sldId id="4096" r:id="rId12"/>
    <p:sldId id="4179" r:id="rId13"/>
    <p:sldId id="4166" r:id="rId14"/>
    <p:sldId id="4201" r:id="rId15"/>
    <p:sldId id="4209" r:id="rId16"/>
    <p:sldId id="4178" r:id="rId17"/>
    <p:sldId id="4177" r:id="rId18"/>
    <p:sldId id="4167" r:id="rId19"/>
    <p:sldId id="4176" r:id="rId20"/>
    <p:sldId id="4206" r:id="rId21"/>
    <p:sldId id="4204" r:id="rId22"/>
    <p:sldId id="4210" r:id="rId23"/>
    <p:sldId id="4211" r:id="rId24"/>
    <p:sldId id="4171" r:id="rId25"/>
    <p:sldId id="4208" r:id="rId26"/>
    <p:sldId id="3950" r:id="rId27"/>
    <p:sldId id="4196" r:id="rId28"/>
    <p:sldId id="4182" r:id="rId29"/>
    <p:sldId id="4183" r:id="rId30"/>
    <p:sldId id="4184" r:id="rId31"/>
    <p:sldId id="4185" r:id="rId32"/>
    <p:sldId id="4186" r:id="rId33"/>
    <p:sldId id="4187" r:id="rId34"/>
    <p:sldId id="4188" r:id="rId35"/>
    <p:sldId id="4189" r:id="rId36"/>
    <p:sldId id="4190" r:id="rId37"/>
    <p:sldId id="4191" r:id="rId38"/>
    <p:sldId id="4192" r:id="rId39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A588762-EB8B-6AF3-56D1-908E284CDCEC}" name="Patricia Esparza Araujo" initials="PE" userId="S::patricia_esparza@seg.guanajuato.gob.mx::29ed0090-cc9a-41d4-b24e-4200b4ff37a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1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31" autoAdjust="0"/>
    <p:restoredTop sz="89174" autoAdjust="0"/>
  </p:normalViewPr>
  <p:slideViewPr>
    <p:cSldViewPr snapToGrid="0">
      <p:cViewPr varScale="1">
        <p:scale>
          <a:sx n="56" d="100"/>
          <a:sy n="56" d="100"/>
        </p:scale>
        <p:origin x="9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47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48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8/10/relationships/authors" Target="authors.xml"/><Relationship Id="rId20" Type="http://schemas.openxmlformats.org/officeDocument/2006/relationships/slide" Target="slides/slide19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a Isabel Gutierrez Garnica" userId="e86372cf-5d25-4bcb-91ca-b8ec756be750" providerId="ADAL" clId="{B30B105C-98B8-40F8-9C1F-87AF7C8F1CA8}"/>
    <pc:docChg chg="undo custSel addSld modSld">
      <pc:chgData name="Ana Isabel Gutierrez Garnica" userId="e86372cf-5d25-4bcb-91ca-b8ec756be750" providerId="ADAL" clId="{B30B105C-98B8-40F8-9C1F-87AF7C8F1CA8}" dt="2026-03-14T06:13:12.984" v="334" actId="1076"/>
      <pc:docMkLst>
        <pc:docMk/>
      </pc:docMkLst>
      <pc:sldChg chg="modSp mod">
        <pc:chgData name="Ana Isabel Gutierrez Garnica" userId="e86372cf-5d25-4bcb-91ca-b8ec756be750" providerId="ADAL" clId="{B30B105C-98B8-40F8-9C1F-87AF7C8F1CA8}" dt="2026-03-14T06:06:04.613" v="68" actId="14100"/>
        <pc:sldMkLst>
          <pc:docMk/>
          <pc:sldMk cId="3751613332" sldId="3982"/>
        </pc:sldMkLst>
        <pc:spChg chg="mod">
          <ac:chgData name="Ana Isabel Gutierrez Garnica" userId="e86372cf-5d25-4bcb-91ca-b8ec756be750" providerId="ADAL" clId="{B30B105C-98B8-40F8-9C1F-87AF7C8F1CA8}" dt="2026-03-14T06:06:04.613" v="68" actId="14100"/>
          <ac:spMkLst>
            <pc:docMk/>
            <pc:sldMk cId="3751613332" sldId="3982"/>
            <ac:spMk id="5" creationId="{2AD5F4F0-A1A4-CE7D-67CD-B16490D20BBA}"/>
          </ac:spMkLst>
        </pc:spChg>
      </pc:sldChg>
      <pc:sldChg chg="modSp mod">
        <pc:chgData name="Ana Isabel Gutierrez Garnica" userId="e86372cf-5d25-4bcb-91ca-b8ec756be750" providerId="ADAL" clId="{B30B105C-98B8-40F8-9C1F-87AF7C8F1CA8}" dt="2026-03-14T06:08:34.380" v="96" actId="13822"/>
        <pc:sldMkLst>
          <pc:docMk/>
          <pc:sldMk cId="2174655834" sldId="4129"/>
        </pc:sldMkLst>
        <pc:spChg chg="mod">
          <ac:chgData name="Ana Isabel Gutierrez Garnica" userId="e86372cf-5d25-4bcb-91ca-b8ec756be750" providerId="ADAL" clId="{B30B105C-98B8-40F8-9C1F-87AF7C8F1CA8}" dt="2026-03-14T06:08:34.380" v="96" actId="13822"/>
          <ac:spMkLst>
            <pc:docMk/>
            <pc:sldMk cId="2174655834" sldId="4129"/>
            <ac:spMk id="2" creationId="{1085C815-8BB1-5ACF-A0A1-B1E86CC7FC9C}"/>
          </ac:spMkLst>
        </pc:spChg>
      </pc:sldChg>
      <pc:sldChg chg="modSp mod">
        <pc:chgData name="Ana Isabel Gutierrez Garnica" userId="e86372cf-5d25-4bcb-91ca-b8ec756be750" providerId="ADAL" clId="{B30B105C-98B8-40F8-9C1F-87AF7C8F1CA8}" dt="2026-03-14T06:08:18.531" v="95" actId="20577"/>
        <pc:sldMkLst>
          <pc:docMk/>
          <pc:sldMk cId="377911637" sldId="4156"/>
        </pc:sldMkLst>
        <pc:spChg chg="mod">
          <ac:chgData name="Ana Isabel Gutierrez Garnica" userId="e86372cf-5d25-4bcb-91ca-b8ec756be750" providerId="ADAL" clId="{B30B105C-98B8-40F8-9C1F-87AF7C8F1CA8}" dt="2026-03-14T06:08:18.531" v="95" actId="20577"/>
          <ac:spMkLst>
            <pc:docMk/>
            <pc:sldMk cId="377911637" sldId="4156"/>
            <ac:spMk id="2" creationId="{577EC6AB-0DD7-50B1-9340-A78B387B6962}"/>
          </ac:spMkLst>
        </pc:spChg>
        <pc:graphicFrameChg chg="modGraphic">
          <ac:chgData name="Ana Isabel Gutierrez Garnica" userId="e86372cf-5d25-4bcb-91ca-b8ec756be750" providerId="ADAL" clId="{B30B105C-98B8-40F8-9C1F-87AF7C8F1CA8}" dt="2026-03-14T06:07:45.030" v="85" actId="20577"/>
          <ac:graphicFrameMkLst>
            <pc:docMk/>
            <pc:sldMk cId="377911637" sldId="4156"/>
            <ac:graphicFrameMk id="4" creationId="{8E60F8E3-B593-CE9E-6E10-BBFD22424B0F}"/>
          </ac:graphicFrameMkLst>
        </pc:graphicFrameChg>
      </pc:sldChg>
      <pc:sldChg chg="modSp mod">
        <pc:chgData name="Ana Isabel Gutierrez Garnica" userId="e86372cf-5d25-4bcb-91ca-b8ec756be750" providerId="ADAL" clId="{B30B105C-98B8-40F8-9C1F-87AF7C8F1CA8}" dt="2026-03-14T06:05:33.884" v="66" actId="20577"/>
        <pc:sldMkLst>
          <pc:docMk/>
          <pc:sldMk cId="109102427" sldId="4208"/>
        </pc:sldMkLst>
        <pc:spChg chg="mod">
          <ac:chgData name="Ana Isabel Gutierrez Garnica" userId="e86372cf-5d25-4bcb-91ca-b8ec756be750" providerId="ADAL" clId="{B30B105C-98B8-40F8-9C1F-87AF7C8F1CA8}" dt="2026-03-14T06:05:33.884" v="66" actId="20577"/>
          <ac:spMkLst>
            <pc:docMk/>
            <pc:sldMk cId="109102427" sldId="4208"/>
            <ac:spMk id="2" creationId="{F6428018-62E1-E61A-30F8-5A36EAA625C8}"/>
          </ac:spMkLst>
        </pc:spChg>
      </pc:sldChg>
      <pc:sldChg chg="addSp delSp modSp new mod">
        <pc:chgData name="Ana Isabel Gutierrez Garnica" userId="e86372cf-5d25-4bcb-91ca-b8ec756be750" providerId="ADAL" clId="{B30B105C-98B8-40F8-9C1F-87AF7C8F1CA8}" dt="2026-03-14T06:13:12.984" v="334" actId="1076"/>
        <pc:sldMkLst>
          <pc:docMk/>
          <pc:sldMk cId="4061608989" sldId="4211"/>
        </pc:sldMkLst>
        <pc:spChg chg="add del mod">
          <ac:chgData name="Ana Isabel Gutierrez Garnica" userId="e86372cf-5d25-4bcb-91ca-b8ec756be750" providerId="ADAL" clId="{B30B105C-98B8-40F8-9C1F-87AF7C8F1CA8}" dt="2026-03-14T06:13:12.984" v="334" actId="1076"/>
          <ac:spMkLst>
            <pc:docMk/>
            <pc:sldMk cId="4061608989" sldId="4211"/>
            <ac:spMk id="2" creationId="{4893DE6C-69A2-B11C-993A-B2FC00A8E74B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B9EAB5-47ED-43E4-9791-114D3C1AAB55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6335519B-4D41-441B-A95E-B09E967395A9}">
      <dgm:prSet phldrT="[Texto]" phldr="0"/>
      <dgm:spPr/>
      <dgm:t>
        <a:bodyPr/>
        <a:lstStyle/>
        <a:p>
          <a:r>
            <a:rPr lang="es-MX" dirty="0"/>
            <a:t>Comunidad de Aprendizaje en acción.</a:t>
          </a:r>
        </a:p>
      </dgm:t>
    </dgm:pt>
    <dgm:pt modelId="{5C2BEB38-5A63-47BE-919E-D724C99F6000}" type="parTrans" cxnId="{649617BE-DD0F-4C65-BDB5-16C52DEAD229}">
      <dgm:prSet/>
      <dgm:spPr/>
      <dgm:t>
        <a:bodyPr/>
        <a:lstStyle/>
        <a:p>
          <a:endParaRPr lang="es-MX"/>
        </a:p>
      </dgm:t>
    </dgm:pt>
    <dgm:pt modelId="{14F48FAD-4A5C-4304-86B5-69A8A4990BD7}" type="sibTrans" cxnId="{649617BE-DD0F-4C65-BDB5-16C52DEAD229}">
      <dgm:prSet/>
      <dgm:spPr/>
      <dgm:t>
        <a:bodyPr/>
        <a:lstStyle/>
        <a:p>
          <a:endParaRPr lang="es-MX"/>
        </a:p>
      </dgm:t>
    </dgm:pt>
    <dgm:pt modelId="{504C3A03-0550-4AE4-9883-706D1597C98E}">
      <dgm:prSet phldrT="[Texto]" phldr="0"/>
      <dgm:spPr/>
      <dgm:t>
        <a:bodyPr/>
        <a:lstStyle/>
        <a:p>
          <a:pPr algn="just"/>
          <a:r>
            <a:rPr lang="es-MX" dirty="0"/>
            <a:t>Analice los avances y problemáticas en  el logro de la permanencia, los aprendizajes, la alfabetización inicial y establezca propuestas de solución que mejoren la enseñanza, en un espacio de Comunidad de Aprendizaje.</a:t>
          </a:r>
        </a:p>
      </dgm:t>
    </dgm:pt>
    <dgm:pt modelId="{BA25ED35-F5B4-4629-9342-B33B00DB69AC}" type="parTrans" cxnId="{385DC149-98F5-4FCA-B96E-E9C9AAF694D2}">
      <dgm:prSet/>
      <dgm:spPr/>
      <dgm:t>
        <a:bodyPr/>
        <a:lstStyle/>
        <a:p>
          <a:endParaRPr lang="es-MX"/>
        </a:p>
      </dgm:t>
    </dgm:pt>
    <dgm:pt modelId="{9F52F3F5-EF14-4761-86AA-18AF0F93942E}" type="sibTrans" cxnId="{385DC149-98F5-4FCA-B96E-E9C9AAF694D2}">
      <dgm:prSet/>
      <dgm:spPr/>
      <dgm:t>
        <a:bodyPr/>
        <a:lstStyle/>
        <a:p>
          <a:endParaRPr lang="es-MX"/>
        </a:p>
      </dgm:t>
    </dgm:pt>
    <dgm:pt modelId="{E9F00AC6-79C5-4376-A88A-3E0C639B6815}">
      <dgm:prSet phldrT="[Texto]" phldr="0"/>
      <dgm:spPr/>
      <dgm:t>
        <a:bodyPr/>
        <a:lstStyle/>
        <a:p>
          <a:r>
            <a:rPr lang="es-MX" dirty="0"/>
            <a:t>¿Qué nos dice el reporte de escuela ?</a:t>
          </a:r>
        </a:p>
      </dgm:t>
    </dgm:pt>
    <dgm:pt modelId="{31D7A067-B8EB-491D-B142-60BE8775B597}" type="parTrans" cxnId="{8B9628E5-96FA-41BD-8717-E06C350C8176}">
      <dgm:prSet/>
      <dgm:spPr/>
      <dgm:t>
        <a:bodyPr/>
        <a:lstStyle/>
        <a:p>
          <a:endParaRPr lang="es-MX"/>
        </a:p>
      </dgm:t>
    </dgm:pt>
    <dgm:pt modelId="{22A849B8-334B-430B-9DAD-EBD810AA2517}" type="sibTrans" cxnId="{8B9628E5-96FA-41BD-8717-E06C350C8176}">
      <dgm:prSet/>
      <dgm:spPr/>
      <dgm:t>
        <a:bodyPr/>
        <a:lstStyle/>
        <a:p>
          <a:endParaRPr lang="es-MX"/>
        </a:p>
      </dgm:t>
    </dgm:pt>
    <dgm:pt modelId="{34442A59-69AA-491B-ACE7-54CF1E936553}">
      <dgm:prSet phldrT="[Texto]" phldr="0"/>
      <dgm:spPr/>
      <dgm:t>
        <a:bodyPr/>
        <a:lstStyle/>
        <a:p>
          <a:pPr algn="just"/>
          <a:r>
            <a:rPr lang="es-ES" dirty="0"/>
            <a:t>Analice los resultados de las evaluaciones del segundo periodo, de RIMA, IDAI e ICE, para formular  un plan de atención encaminado a la mejora.</a:t>
          </a:r>
          <a:endParaRPr lang="es-MX" dirty="0"/>
        </a:p>
      </dgm:t>
    </dgm:pt>
    <dgm:pt modelId="{BA89DE39-66C5-4E49-8ED7-1ED7117C2A4C}" type="parTrans" cxnId="{CC01B743-529D-4A8B-8ACD-C8B20B99AA8B}">
      <dgm:prSet/>
      <dgm:spPr/>
      <dgm:t>
        <a:bodyPr/>
        <a:lstStyle/>
        <a:p>
          <a:endParaRPr lang="es-MX"/>
        </a:p>
      </dgm:t>
    </dgm:pt>
    <dgm:pt modelId="{83DCB33B-8336-40C3-BA41-A5DF188F858E}" type="sibTrans" cxnId="{CC01B743-529D-4A8B-8ACD-C8B20B99AA8B}">
      <dgm:prSet/>
      <dgm:spPr/>
      <dgm:t>
        <a:bodyPr/>
        <a:lstStyle/>
        <a:p>
          <a:endParaRPr lang="es-MX"/>
        </a:p>
      </dgm:t>
    </dgm:pt>
    <dgm:pt modelId="{9F2E5DA5-13FE-49E1-A6C5-8ECBEE68143E}">
      <dgm:prSet phldrT="[Texto]" phldr="0"/>
      <dgm:spPr/>
      <dgm:t>
        <a:bodyPr/>
        <a:lstStyle/>
        <a:p>
          <a:r>
            <a:rPr lang="es-MX" dirty="0"/>
            <a:t>Convencionalidades de la lengua escrita</a:t>
          </a:r>
        </a:p>
      </dgm:t>
    </dgm:pt>
    <dgm:pt modelId="{0B349355-EADE-4A81-BAFB-56B4116E8365}" type="parTrans" cxnId="{EC68230D-CF9E-40C4-967C-49DC62AC3B6E}">
      <dgm:prSet/>
      <dgm:spPr/>
      <dgm:t>
        <a:bodyPr/>
        <a:lstStyle/>
        <a:p>
          <a:endParaRPr lang="es-MX"/>
        </a:p>
      </dgm:t>
    </dgm:pt>
    <dgm:pt modelId="{99C48548-FF95-4B2C-B9B9-7F191EBC8501}" type="sibTrans" cxnId="{EC68230D-CF9E-40C4-967C-49DC62AC3B6E}">
      <dgm:prSet/>
      <dgm:spPr/>
      <dgm:t>
        <a:bodyPr/>
        <a:lstStyle/>
        <a:p>
          <a:endParaRPr lang="es-MX"/>
        </a:p>
      </dgm:t>
    </dgm:pt>
    <dgm:pt modelId="{9C3B519E-B500-4779-A4AA-A45CC5ABED94}">
      <dgm:prSet phldrT="[Texto]" phldr="0"/>
      <dgm:spPr/>
      <dgm:t>
        <a:bodyPr/>
        <a:lstStyle/>
        <a:p>
          <a:pPr algn="just"/>
          <a:r>
            <a:rPr lang="es-MX" dirty="0"/>
            <a:t>Identifique a las y los alumnos de 3º a 6º que necesitan apoyo para realizar escrituras de manera convencional.</a:t>
          </a:r>
        </a:p>
      </dgm:t>
    </dgm:pt>
    <dgm:pt modelId="{2E75FA10-7F41-4614-8B6B-E5A692173951}" type="parTrans" cxnId="{A2C13AA2-9B72-4CE4-8249-797C225CCF57}">
      <dgm:prSet/>
      <dgm:spPr/>
      <dgm:t>
        <a:bodyPr/>
        <a:lstStyle/>
        <a:p>
          <a:endParaRPr lang="es-MX"/>
        </a:p>
      </dgm:t>
    </dgm:pt>
    <dgm:pt modelId="{D01AE469-2104-4712-A0C7-245E9B253D93}" type="sibTrans" cxnId="{A2C13AA2-9B72-4CE4-8249-797C225CCF57}">
      <dgm:prSet/>
      <dgm:spPr/>
      <dgm:t>
        <a:bodyPr/>
        <a:lstStyle/>
        <a:p>
          <a:endParaRPr lang="es-MX"/>
        </a:p>
      </dgm:t>
    </dgm:pt>
    <dgm:pt modelId="{A1117AB5-8B4B-4A4B-89CA-C105ADCD5028}" type="pres">
      <dgm:prSet presAssocID="{35B9EAB5-47ED-43E4-9791-114D3C1AAB55}" presName="Name0" presStyleCnt="0">
        <dgm:presLayoutVars>
          <dgm:dir/>
          <dgm:animLvl val="lvl"/>
          <dgm:resizeHandles val="exact"/>
        </dgm:presLayoutVars>
      </dgm:prSet>
      <dgm:spPr/>
    </dgm:pt>
    <dgm:pt modelId="{43F9D8DF-5046-40E5-8AAB-38C0BC9369CD}" type="pres">
      <dgm:prSet presAssocID="{6335519B-4D41-441B-A95E-B09E967395A9}" presName="composite" presStyleCnt="0"/>
      <dgm:spPr/>
    </dgm:pt>
    <dgm:pt modelId="{21690986-BCB3-48C9-8673-99703E0591B2}" type="pres">
      <dgm:prSet presAssocID="{6335519B-4D41-441B-A95E-B09E967395A9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9652EF24-9484-4AA8-9BB7-72EACD6F37D0}" type="pres">
      <dgm:prSet presAssocID="{6335519B-4D41-441B-A95E-B09E967395A9}" presName="desTx" presStyleLbl="alignAccFollowNode1" presStyleIdx="0" presStyleCnt="3">
        <dgm:presLayoutVars>
          <dgm:bulletEnabled val="1"/>
        </dgm:presLayoutVars>
      </dgm:prSet>
      <dgm:spPr/>
    </dgm:pt>
    <dgm:pt modelId="{3020D8C9-8742-4C7B-AD78-086237801EAF}" type="pres">
      <dgm:prSet presAssocID="{14F48FAD-4A5C-4304-86B5-69A8A4990BD7}" presName="space" presStyleCnt="0"/>
      <dgm:spPr/>
    </dgm:pt>
    <dgm:pt modelId="{736BDA75-EF83-4D46-BC9E-4EBEAD4DE879}" type="pres">
      <dgm:prSet presAssocID="{E9F00AC6-79C5-4376-A88A-3E0C639B6815}" presName="composite" presStyleCnt="0"/>
      <dgm:spPr/>
    </dgm:pt>
    <dgm:pt modelId="{C76CCE06-3DDB-4E5E-ACA8-E57013BAE338}" type="pres">
      <dgm:prSet presAssocID="{E9F00AC6-79C5-4376-A88A-3E0C639B6815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2D03A5C4-146D-4392-B96E-4ECA9039E443}" type="pres">
      <dgm:prSet presAssocID="{E9F00AC6-79C5-4376-A88A-3E0C639B6815}" presName="desTx" presStyleLbl="alignAccFollowNode1" presStyleIdx="1" presStyleCnt="3">
        <dgm:presLayoutVars>
          <dgm:bulletEnabled val="1"/>
        </dgm:presLayoutVars>
      </dgm:prSet>
      <dgm:spPr/>
    </dgm:pt>
    <dgm:pt modelId="{E143329D-0402-48A8-9790-ABE88C7CFF82}" type="pres">
      <dgm:prSet presAssocID="{22A849B8-334B-430B-9DAD-EBD810AA2517}" presName="space" presStyleCnt="0"/>
      <dgm:spPr/>
    </dgm:pt>
    <dgm:pt modelId="{721E511E-9496-4634-90F1-C4D20E96C23B}" type="pres">
      <dgm:prSet presAssocID="{9F2E5DA5-13FE-49E1-A6C5-8ECBEE68143E}" presName="composite" presStyleCnt="0"/>
      <dgm:spPr/>
    </dgm:pt>
    <dgm:pt modelId="{7380E240-E204-4826-ABBD-15B2806B15DD}" type="pres">
      <dgm:prSet presAssocID="{9F2E5DA5-13FE-49E1-A6C5-8ECBEE68143E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D8B73044-391B-4730-B878-EB65E6BDC8C9}" type="pres">
      <dgm:prSet presAssocID="{9F2E5DA5-13FE-49E1-A6C5-8ECBEE68143E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EC68230D-CF9E-40C4-967C-49DC62AC3B6E}" srcId="{35B9EAB5-47ED-43E4-9791-114D3C1AAB55}" destId="{9F2E5DA5-13FE-49E1-A6C5-8ECBEE68143E}" srcOrd="2" destOrd="0" parTransId="{0B349355-EADE-4A81-BAFB-56B4116E8365}" sibTransId="{99C48548-FF95-4B2C-B9B9-7F191EBC8501}"/>
    <dgm:cxn modelId="{4CC9EF17-7B54-4C0E-B813-D61D3D2C8717}" type="presOf" srcId="{E9F00AC6-79C5-4376-A88A-3E0C639B6815}" destId="{C76CCE06-3DDB-4E5E-ACA8-E57013BAE338}" srcOrd="0" destOrd="0" presId="urn:microsoft.com/office/officeart/2005/8/layout/hList1"/>
    <dgm:cxn modelId="{4BD73121-BA0A-4414-A2B5-40D660A7EDBA}" type="presOf" srcId="{504C3A03-0550-4AE4-9883-706D1597C98E}" destId="{9652EF24-9484-4AA8-9BB7-72EACD6F37D0}" srcOrd="0" destOrd="0" presId="urn:microsoft.com/office/officeart/2005/8/layout/hList1"/>
    <dgm:cxn modelId="{C09D2026-0141-4B0A-88C8-AA227F14EA20}" type="presOf" srcId="{9F2E5DA5-13FE-49E1-A6C5-8ECBEE68143E}" destId="{7380E240-E204-4826-ABBD-15B2806B15DD}" srcOrd="0" destOrd="0" presId="urn:microsoft.com/office/officeart/2005/8/layout/hList1"/>
    <dgm:cxn modelId="{CC01B743-529D-4A8B-8ACD-C8B20B99AA8B}" srcId="{E9F00AC6-79C5-4376-A88A-3E0C639B6815}" destId="{34442A59-69AA-491B-ACE7-54CF1E936553}" srcOrd="0" destOrd="0" parTransId="{BA89DE39-66C5-4E49-8ED7-1ED7117C2A4C}" sibTransId="{83DCB33B-8336-40C3-BA41-A5DF188F858E}"/>
    <dgm:cxn modelId="{385DC149-98F5-4FCA-B96E-E9C9AAF694D2}" srcId="{6335519B-4D41-441B-A95E-B09E967395A9}" destId="{504C3A03-0550-4AE4-9883-706D1597C98E}" srcOrd="0" destOrd="0" parTransId="{BA25ED35-F5B4-4629-9342-B33B00DB69AC}" sibTransId="{9F52F3F5-EF14-4761-86AA-18AF0F93942E}"/>
    <dgm:cxn modelId="{87D1258F-5E97-47A9-B2F9-F2ADCA23F031}" type="presOf" srcId="{35B9EAB5-47ED-43E4-9791-114D3C1AAB55}" destId="{A1117AB5-8B4B-4A4B-89CA-C105ADCD5028}" srcOrd="0" destOrd="0" presId="urn:microsoft.com/office/officeart/2005/8/layout/hList1"/>
    <dgm:cxn modelId="{DD6DBF96-A1CB-4976-A372-CEB04F508939}" type="presOf" srcId="{9C3B519E-B500-4779-A4AA-A45CC5ABED94}" destId="{D8B73044-391B-4730-B878-EB65E6BDC8C9}" srcOrd="0" destOrd="0" presId="urn:microsoft.com/office/officeart/2005/8/layout/hList1"/>
    <dgm:cxn modelId="{A2C13AA2-9B72-4CE4-8249-797C225CCF57}" srcId="{9F2E5DA5-13FE-49E1-A6C5-8ECBEE68143E}" destId="{9C3B519E-B500-4779-A4AA-A45CC5ABED94}" srcOrd="0" destOrd="0" parTransId="{2E75FA10-7F41-4614-8B6B-E5A692173951}" sibTransId="{D01AE469-2104-4712-A0C7-245E9B253D93}"/>
    <dgm:cxn modelId="{649617BE-DD0F-4C65-BDB5-16C52DEAD229}" srcId="{35B9EAB5-47ED-43E4-9791-114D3C1AAB55}" destId="{6335519B-4D41-441B-A95E-B09E967395A9}" srcOrd="0" destOrd="0" parTransId="{5C2BEB38-5A63-47BE-919E-D724C99F6000}" sibTransId="{14F48FAD-4A5C-4304-86B5-69A8A4990BD7}"/>
    <dgm:cxn modelId="{E76F3AC2-249D-4145-AEB6-1A7473418985}" type="presOf" srcId="{6335519B-4D41-441B-A95E-B09E967395A9}" destId="{21690986-BCB3-48C9-8673-99703E0591B2}" srcOrd="0" destOrd="0" presId="urn:microsoft.com/office/officeart/2005/8/layout/hList1"/>
    <dgm:cxn modelId="{8B9628E5-96FA-41BD-8717-E06C350C8176}" srcId="{35B9EAB5-47ED-43E4-9791-114D3C1AAB55}" destId="{E9F00AC6-79C5-4376-A88A-3E0C639B6815}" srcOrd="1" destOrd="0" parTransId="{31D7A067-B8EB-491D-B142-60BE8775B597}" sibTransId="{22A849B8-334B-430B-9DAD-EBD810AA2517}"/>
    <dgm:cxn modelId="{5BEF2BFA-3A9C-4DEC-B702-7076736E9427}" type="presOf" srcId="{34442A59-69AA-491B-ACE7-54CF1E936553}" destId="{2D03A5C4-146D-4392-B96E-4ECA9039E443}" srcOrd="0" destOrd="0" presId="urn:microsoft.com/office/officeart/2005/8/layout/hList1"/>
    <dgm:cxn modelId="{F6AFE23E-F72A-4679-B6E0-2E138578E3BB}" type="presParOf" srcId="{A1117AB5-8B4B-4A4B-89CA-C105ADCD5028}" destId="{43F9D8DF-5046-40E5-8AAB-38C0BC9369CD}" srcOrd="0" destOrd="0" presId="urn:microsoft.com/office/officeart/2005/8/layout/hList1"/>
    <dgm:cxn modelId="{DC4147FE-9BB2-4DDC-A145-E54CD96C7539}" type="presParOf" srcId="{43F9D8DF-5046-40E5-8AAB-38C0BC9369CD}" destId="{21690986-BCB3-48C9-8673-99703E0591B2}" srcOrd="0" destOrd="0" presId="urn:microsoft.com/office/officeart/2005/8/layout/hList1"/>
    <dgm:cxn modelId="{9C3CAA6D-6DAC-4C0D-A719-59BDA741B174}" type="presParOf" srcId="{43F9D8DF-5046-40E5-8AAB-38C0BC9369CD}" destId="{9652EF24-9484-4AA8-9BB7-72EACD6F37D0}" srcOrd="1" destOrd="0" presId="urn:microsoft.com/office/officeart/2005/8/layout/hList1"/>
    <dgm:cxn modelId="{48BB01EF-2199-4701-8613-A31147ACB680}" type="presParOf" srcId="{A1117AB5-8B4B-4A4B-89CA-C105ADCD5028}" destId="{3020D8C9-8742-4C7B-AD78-086237801EAF}" srcOrd="1" destOrd="0" presId="urn:microsoft.com/office/officeart/2005/8/layout/hList1"/>
    <dgm:cxn modelId="{6EFD7A37-7EC9-47E9-8121-BC6A84835C81}" type="presParOf" srcId="{A1117AB5-8B4B-4A4B-89CA-C105ADCD5028}" destId="{736BDA75-EF83-4D46-BC9E-4EBEAD4DE879}" srcOrd="2" destOrd="0" presId="urn:microsoft.com/office/officeart/2005/8/layout/hList1"/>
    <dgm:cxn modelId="{B1EAC887-A180-4521-AF78-40D28311B538}" type="presParOf" srcId="{736BDA75-EF83-4D46-BC9E-4EBEAD4DE879}" destId="{C76CCE06-3DDB-4E5E-ACA8-E57013BAE338}" srcOrd="0" destOrd="0" presId="urn:microsoft.com/office/officeart/2005/8/layout/hList1"/>
    <dgm:cxn modelId="{8554A4BB-120D-4C5C-9937-63B96630DD7D}" type="presParOf" srcId="{736BDA75-EF83-4D46-BC9E-4EBEAD4DE879}" destId="{2D03A5C4-146D-4392-B96E-4ECA9039E443}" srcOrd="1" destOrd="0" presId="urn:microsoft.com/office/officeart/2005/8/layout/hList1"/>
    <dgm:cxn modelId="{72015B4B-B013-47D2-AB8E-C5BFD37D9878}" type="presParOf" srcId="{A1117AB5-8B4B-4A4B-89CA-C105ADCD5028}" destId="{E143329D-0402-48A8-9790-ABE88C7CFF82}" srcOrd="3" destOrd="0" presId="urn:microsoft.com/office/officeart/2005/8/layout/hList1"/>
    <dgm:cxn modelId="{6B6BD04C-673A-4175-A4CC-EA2468A4BE42}" type="presParOf" srcId="{A1117AB5-8B4B-4A4B-89CA-C105ADCD5028}" destId="{721E511E-9496-4634-90F1-C4D20E96C23B}" srcOrd="4" destOrd="0" presId="urn:microsoft.com/office/officeart/2005/8/layout/hList1"/>
    <dgm:cxn modelId="{7ACB0FF8-19E6-4924-8079-B9F898135226}" type="presParOf" srcId="{721E511E-9496-4634-90F1-C4D20E96C23B}" destId="{7380E240-E204-4826-ABBD-15B2806B15DD}" srcOrd="0" destOrd="0" presId="urn:microsoft.com/office/officeart/2005/8/layout/hList1"/>
    <dgm:cxn modelId="{34044D3D-974C-4729-943F-40928B7E90BC}" type="presParOf" srcId="{721E511E-9496-4634-90F1-C4D20E96C23B}" destId="{D8B73044-391B-4730-B878-EB65E6BDC8C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A8FDF92-5701-476F-9B0F-1BC40065BD95}" type="doc">
      <dgm:prSet loTypeId="urn:microsoft.com/office/officeart/2005/8/layout/hChevron3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MX"/>
        </a:p>
      </dgm:t>
    </dgm:pt>
    <dgm:pt modelId="{CE36B922-1F52-437B-AD22-52ED702349ED}">
      <dgm:prSet phldrT="[Texto]" phldr="0"/>
      <dgm:spPr/>
      <dgm:t>
        <a:bodyPr/>
        <a:lstStyle/>
        <a:p>
          <a:r>
            <a:rPr lang="es-MX" b="1" dirty="0"/>
            <a:t>Exponer la problemática o casos</a:t>
          </a:r>
        </a:p>
      </dgm:t>
    </dgm:pt>
    <dgm:pt modelId="{99357895-460C-4DA7-A314-3A216F8EADA7}" type="parTrans" cxnId="{5304ADFB-D897-408C-B696-B43474995FE6}">
      <dgm:prSet/>
      <dgm:spPr/>
      <dgm:t>
        <a:bodyPr/>
        <a:lstStyle/>
        <a:p>
          <a:endParaRPr lang="es-MX" b="1"/>
        </a:p>
      </dgm:t>
    </dgm:pt>
    <dgm:pt modelId="{8625E9FF-6569-423D-81C1-6392028DF9F4}" type="sibTrans" cxnId="{5304ADFB-D897-408C-B696-B43474995FE6}">
      <dgm:prSet/>
      <dgm:spPr/>
      <dgm:t>
        <a:bodyPr/>
        <a:lstStyle/>
        <a:p>
          <a:endParaRPr lang="es-MX" b="1"/>
        </a:p>
      </dgm:t>
    </dgm:pt>
    <dgm:pt modelId="{AE278603-F676-4BAD-996C-50616B43AD5E}">
      <dgm:prSet phldrT="[Texto]" phldr="0"/>
      <dgm:spPr/>
      <dgm:t>
        <a:bodyPr/>
        <a:lstStyle/>
        <a:p>
          <a:r>
            <a:rPr lang="es-MX" b="1" dirty="0"/>
            <a:t>Conversemos para definir propuestas de atención </a:t>
          </a:r>
        </a:p>
      </dgm:t>
    </dgm:pt>
    <dgm:pt modelId="{567D2ED1-6087-48BF-A80A-C7A67BB1C3D3}" type="parTrans" cxnId="{97898250-2023-42B9-9A52-BC1CFB233504}">
      <dgm:prSet/>
      <dgm:spPr/>
      <dgm:t>
        <a:bodyPr/>
        <a:lstStyle/>
        <a:p>
          <a:endParaRPr lang="es-MX" b="1"/>
        </a:p>
      </dgm:t>
    </dgm:pt>
    <dgm:pt modelId="{93F28269-EE85-466C-8411-36E5630E117F}" type="sibTrans" cxnId="{97898250-2023-42B9-9A52-BC1CFB233504}">
      <dgm:prSet/>
      <dgm:spPr/>
      <dgm:t>
        <a:bodyPr/>
        <a:lstStyle/>
        <a:p>
          <a:endParaRPr lang="es-MX" b="1"/>
        </a:p>
      </dgm:t>
    </dgm:pt>
    <dgm:pt modelId="{D37818C7-3DC8-4529-A31D-F8F0422E327D}">
      <dgm:prSet phldrT="[Texto]" phldr="0"/>
      <dgm:spPr/>
      <dgm:t>
        <a:bodyPr/>
        <a:lstStyle/>
        <a:p>
          <a:r>
            <a:rPr lang="es-MX" b="1" dirty="0"/>
            <a:t>Aplicación, monitoreo  y valoración de la propuesta</a:t>
          </a:r>
        </a:p>
      </dgm:t>
    </dgm:pt>
    <dgm:pt modelId="{613E8042-FAE7-4BB3-8093-54D10E9C7AD3}" type="parTrans" cxnId="{E5F47B90-46BB-44EE-9650-3662F406EDC3}">
      <dgm:prSet/>
      <dgm:spPr/>
      <dgm:t>
        <a:bodyPr/>
        <a:lstStyle/>
        <a:p>
          <a:endParaRPr lang="es-MX" b="1"/>
        </a:p>
      </dgm:t>
    </dgm:pt>
    <dgm:pt modelId="{84E47C27-1C2E-41A7-80B2-F7431087D4F2}" type="sibTrans" cxnId="{E5F47B90-46BB-44EE-9650-3662F406EDC3}">
      <dgm:prSet/>
      <dgm:spPr/>
      <dgm:t>
        <a:bodyPr/>
        <a:lstStyle/>
        <a:p>
          <a:endParaRPr lang="es-MX" b="1"/>
        </a:p>
      </dgm:t>
    </dgm:pt>
    <dgm:pt modelId="{A975EBF7-4A56-46D3-8D46-03DD45D39F2B}" type="pres">
      <dgm:prSet presAssocID="{BA8FDF92-5701-476F-9B0F-1BC40065BD95}" presName="Name0" presStyleCnt="0">
        <dgm:presLayoutVars>
          <dgm:dir/>
          <dgm:resizeHandles val="exact"/>
        </dgm:presLayoutVars>
      </dgm:prSet>
      <dgm:spPr/>
    </dgm:pt>
    <dgm:pt modelId="{0E723F7E-D2CA-4B19-A8C3-E84913DD8CBE}" type="pres">
      <dgm:prSet presAssocID="{CE36B922-1F52-437B-AD22-52ED702349ED}" presName="parTxOnly" presStyleLbl="node1" presStyleIdx="0" presStyleCnt="3">
        <dgm:presLayoutVars>
          <dgm:bulletEnabled val="1"/>
        </dgm:presLayoutVars>
      </dgm:prSet>
      <dgm:spPr/>
    </dgm:pt>
    <dgm:pt modelId="{76E37EF8-E040-42B9-8B69-930D98F316D7}" type="pres">
      <dgm:prSet presAssocID="{8625E9FF-6569-423D-81C1-6392028DF9F4}" presName="parSpace" presStyleCnt="0"/>
      <dgm:spPr/>
    </dgm:pt>
    <dgm:pt modelId="{257CE647-54A3-4874-A689-583122D0EBF3}" type="pres">
      <dgm:prSet presAssocID="{AE278603-F676-4BAD-996C-50616B43AD5E}" presName="parTxOnly" presStyleLbl="node1" presStyleIdx="1" presStyleCnt="3">
        <dgm:presLayoutVars>
          <dgm:bulletEnabled val="1"/>
        </dgm:presLayoutVars>
      </dgm:prSet>
      <dgm:spPr/>
    </dgm:pt>
    <dgm:pt modelId="{FA139142-7798-4A15-8123-4271C777A830}" type="pres">
      <dgm:prSet presAssocID="{93F28269-EE85-466C-8411-36E5630E117F}" presName="parSpace" presStyleCnt="0"/>
      <dgm:spPr/>
    </dgm:pt>
    <dgm:pt modelId="{3FB36565-AECE-4B48-9157-C1018E92DD78}" type="pres">
      <dgm:prSet presAssocID="{D37818C7-3DC8-4529-A31D-F8F0422E327D}" presName="parTxOnly" presStyleLbl="node1" presStyleIdx="2" presStyleCnt="3" custLinFactNeighborX="-23301">
        <dgm:presLayoutVars>
          <dgm:bulletEnabled val="1"/>
        </dgm:presLayoutVars>
      </dgm:prSet>
      <dgm:spPr/>
    </dgm:pt>
  </dgm:ptLst>
  <dgm:cxnLst>
    <dgm:cxn modelId="{8DF72039-E2E7-4226-B74C-E96F5BC72A24}" type="presOf" srcId="{AE278603-F676-4BAD-996C-50616B43AD5E}" destId="{257CE647-54A3-4874-A689-583122D0EBF3}" srcOrd="0" destOrd="0" presId="urn:microsoft.com/office/officeart/2005/8/layout/hChevron3"/>
    <dgm:cxn modelId="{B8AD576E-EA8A-4560-8D05-10049BF8716C}" type="presOf" srcId="{BA8FDF92-5701-476F-9B0F-1BC40065BD95}" destId="{A975EBF7-4A56-46D3-8D46-03DD45D39F2B}" srcOrd="0" destOrd="0" presId="urn:microsoft.com/office/officeart/2005/8/layout/hChevron3"/>
    <dgm:cxn modelId="{97898250-2023-42B9-9A52-BC1CFB233504}" srcId="{BA8FDF92-5701-476F-9B0F-1BC40065BD95}" destId="{AE278603-F676-4BAD-996C-50616B43AD5E}" srcOrd="1" destOrd="0" parTransId="{567D2ED1-6087-48BF-A80A-C7A67BB1C3D3}" sibTransId="{93F28269-EE85-466C-8411-36E5630E117F}"/>
    <dgm:cxn modelId="{BFD02F82-4F67-484C-926F-08E6D405A689}" type="presOf" srcId="{CE36B922-1F52-437B-AD22-52ED702349ED}" destId="{0E723F7E-D2CA-4B19-A8C3-E84913DD8CBE}" srcOrd="0" destOrd="0" presId="urn:microsoft.com/office/officeart/2005/8/layout/hChevron3"/>
    <dgm:cxn modelId="{C6B33F8E-57AC-4349-8C0C-C4425A92BAA5}" type="presOf" srcId="{D37818C7-3DC8-4529-A31D-F8F0422E327D}" destId="{3FB36565-AECE-4B48-9157-C1018E92DD78}" srcOrd="0" destOrd="0" presId="urn:microsoft.com/office/officeart/2005/8/layout/hChevron3"/>
    <dgm:cxn modelId="{E5F47B90-46BB-44EE-9650-3662F406EDC3}" srcId="{BA8FDF92-5701-476F-9B0F-1BC40065BD95}" destId="{D37818C7-3DC8-4529-A31D-F8F0422E327D}" srcOrd="2" destOrd="0" parTransId="{613E8042-FAE7-4BB3-8093-54D10E9C7AD3}" sibTransId="{84E47C27-1C2E-41A7-80B2-F7431087D4F2}"/>
    <dgm:cxn modelId="{5304ADFB-D897-408C-B696-B43474995FE6}" srcId="{BA8FDF92-5701-476F-9B0F-1BC40065BD95}" destId="{CE36B922-1F52-437B-AD22-52ED702349ED}" srcOrd="0" destOrd="0" parTransId="{99357895-460C-4DA7-A314-3A216F8EADA7}" sibTransId="{8625E9FF-6569-423D-81C1-6392028DF9F4}"/>
    <dgm:cxn modelId="{90124E7F-98ED-4667-A44D-F22C039B3B4B}" type="presParOf" srcId="{A975EBF7-4A56-46D3-8D46-03DD45D39F2B}" destId="{0E723F7E-D2CA-4B19-A8C3-E84913DD8CBE}" srcOrd="0" destOrd="0" presId="urn:microsoft.com/office/officeart/2005/8/layout/hChevron3"/>
    <dgm:cxn modelId="{D6D955AF-0E59-4FEA-929E-192F956C36FE}" type="presParOf" srcId="{A975EBF7-4A56-46D3-8D46-03DD45D39F2B}" destId="{76E37EF8-E040-42B9-8B69-930D98F316D7}" srcOrd="1" destOrd="0" presId="urn:microsoft.com/office/officeart/2005/8/layout/hChevron3"/>
    <dgm:cxn modelId="{3592C95B-F551-41F9-AE85-74F5808DF376}" type="presParOf" srcId="{A975EBF7-4A56-46D3-8D46-03DD45D39F2B}" destId="{257CE647-54A3-4874-A689-583122D0EBF3}" srcOrd="2" destOrd="0" presId="urn:microsoft.com/office/officeart/2005/8/layout/hChevron3"/>
    <dgm:cxn modelId="{6DF3009B-56FB-4939-BA05-C4D54FAEB409}" type="presParOf" srcId="{A975EBF7-4A56-46D3-8D46-03DD45D39F2B}" destId="{FA139142-7798-4A15-8123-4271C777A830}" srcOrd="3" destOrd="0" presId="urn:microsoft.com/office/officeart/2005/8/layout/hChevron3"/>
    <dgm:cxn modelId="{E749EB5C-A7EE-4B97-A46C-C10B59501AF4}" type="presParOf" srcId="{A975EBF7-4A56-46D3-8D46-03DD45D39F2B}" destId="{3FB36565-AECE-4B48-9157-C1018E92DD78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A78E0E5-D1CC-4E24-A6FE-6A21FEF1B91E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791A1744-BE60-4F78-97B3-0584A41D3C5F}">
      <dgm:prSet phldrT="[Texto]" phldr="0"/>
      <dgm:spPr/>
      <dgm:t>
        <a:bodyPr/>
        <a:lstStyle/>
        <a:p>
          <a:r>
            <a:rPr lang="es-MX" dirty="0"/>
            <a:t>Lectura en voz alta </a:t>
          </a:r>
        </a:p>
      </dgm:t>
    </dgm:pt>
    <dgm:pt modelId="{CE52C5D6-5E56-455C-85D4-904DB6F52C2A}" type="parTrans" cxnId="{EA0139CC-2B3F-4C1A-9DC0-5CDF6B7A63F2}">
      <dgm:prSet/>
      <dgm:spPr/>
      <dgm:t>
        <a:bodyPr/>
        <a:lstStyle/>
        <a:p>
          <a:endParaRPr lang="es-MX"/>
        </a:p>
      </dgm:t>
    </dgm:pt>
    <dgm:pt modelId="{3240F591-D688-41A7-9742-96AE91F17ADF}" type="sibTrans" cxnId="{EA0139CC-2B3F-4C1A-9DC0-5CDF6B7A63F2}">
      <dgm:prSet/>
      <dgm:spPr/>
      <dgm:t>
        <a:bodyPr/>
        <a:lstStyle/>
        <a:p>
          <a:endParaRPr lang="es-MX"/>
        </a:p>
      </dgm:t>
    </dgm:pt>
    <dgm:pt modelId="{4D097FE2-5849-4B96-B8E4-551F430E8E59}">
      <dgm:prSet phldrT="[Texto]" phldr="0"/>
      <dgm:spPr/>
      <dgm:t>
        <a:bodyPr/>
        <a:lstStyle/>
        <a:p>
          <a:r>
            <a:rPr lang="es-MX" dirty="0"/>
            <a:t>Niveles de comprensión </a:t>
          </a:r>
        </a:p>
      </dgm:t>
    </dgm:pt>
    <dgm:pt modelId="{0B21DDB9-F452-4ED3-8FB4-ED350443DD84}" type="parTrans" cxnId="{23F5347B-7ABD-4CE9-8EE7-22AD1DACFB96}">
      <dgm:prSet/>
      <dgm:spPr/>
      <dgm:t>
        <a:bodyPr/>
        <a:lstStyle/>
        <a:p>
          <a:endParaRPr lang="es-MX"/>
        </a:p>
      </dgm:t>
    </dgm:pt>
    <dgm:pt modelId="{EEFDF1C3-ED64-44D3-BDA2-BF38C1DC76B7}" type="sibTrans" cxnId="{23F5347B-7ABD-4CE9-8EE7-22AD1DACFB96}">
      <dgm:prSet/>
      <dgm:spPr/>
      <dgm:t>
        <a:bodyPr/>
        <a:lstStyle/>
        <a:p>
          <a:endParaRPr lang="es-MX"/>
        </a:p>
      </dgm:t>
    </dgm:pt>
    <dgm:pt modelId="{29E8B44C-C0A4-43F4-8411-895B19D912D7}">
      <dgm:prSet phldrT="[Texto]" phldr="0"/>
      <dgm:spPr/>
      <dgm:t>
        <a:bodyPr/>
        <a:lstStyle/>
        <a:p>
          <a:r>
            <a:rPr lang="es-MX" dirty="0"/>
            <a:t>Leer para escribir </a:t>
          </a:r>
        </a:p>
      </dgm:t>
    </dgm:pt>
    <dgm:pt modelId="{6ABB759C-1AEA-4312-AF81-E60EDE8DAC51}" type="parTrans" cxnId="{2E35DE16-E5C2-42E3-81FB-818E35A16FF1}">
      <dgm:prSet/>
      <dgm:spPr/>
      <dgm:t>
        <a:bodyPr/>
        <a:lstStyle/>
        <a:p>
          <a:endParaRPr lang="es-MX"/>
        </a:p>
      </dgm:t>
    </dgm:pt>
    <dgm:pt modelId="{C3FFA9BA-0E08-4DC4-900C-34171EB5F9F3}" type="sibTrans" cxnId="{2E35DE16-E5C2-42E3-81FB-818E35A16FF1}">
      <dgm:prSet/>
      <dgm:spPr/>
      <dgm:t>
        <a:bodyPr/>
        <a:lstStyle/>
        <a:p>
          <a:endParaRPr lang="es-MX"/>
        </a:p>
      </dgm:t>
    </dgm:pt>
    <dgm:pt modelId="{AD71A1BC-AD72-45E4-94CC-313775D3DC1C}" type="pres">
      <dgm:prSet presAssocID="{2A78E0E5-D1CC-4E24-A6FE-6A21FEF1B91E}" presName="rootnode" presStyleCnt="0">
        <dgm:presLayoutVars>
          <dgm:chMax/>
          <dgm:chPref/>
          <dgm:dir/>
          <dgm:animLvl val="lvl"/>
        </dgm:presLayoutVars>
      </dgm:prSet>
      <dgm:spPr/>
    </dgm:pt>
    <dgm:pt modelId="{50D4C641-67A4-4457-851C-9678A71883A9}" type="pres">
      <dgm:prSet presAssocID="{791A1744-BE60-4F78-97B3-0584A41D3C5F}" presName="composite" presStyleCnt="0"/>
      <dgm:spPr/>
    </dgm:pt>
    <dgm:pt modelId="{E74DCE40-EEB4-4441-A649-B6C605C9C968}" type="pres">
      <dgm:prSet presAssocID="{791A1744-BE60-4F78-97B3-0584A41D3C5F}" presName="LShape" presStyleLbl="alignNode1" presStyleIdx="0" presStyleCnt="5"/>
      <dgm:spPr/>
    </dgm:pt>
    <dgm:pt modelId="{A513F261-1D8F-4082-AD8D-3DB3B9486ED3}" type="pres">
      <dgm:prSet presAssocID="{791A1744-BE60-4F78-97B3-0584A41D3C5F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2AFBE277-CD96-4DB5-B081-F782877FA0A7}" type="pres">
      <dgm:prSet presAssocID="{791A1744-BE60-4F78-97B3-0584A41D3C5F}" presName="Triangle" presStyleLbl="alignNode1" presStyleIdx="1" presStyleCnt="5"/>
      <dgm:spPr/>
    </dgm:pt>
    <dgm:pt modelId="{D27B601B-A7EA-4965-BFB2-8A995E6E1826}" type="pres">
      <dgm:prSet presAssocID="{3240F591-D688-41A7-9742-96AE91F17ADF}" presName="sibTrans" presStyleCnt="0"/>
      <dgm:spPr/>
    </dgm:pt>
    <dgm:pt modelId="{E8FBA992-F73B-4B10-AD94-A472ABD83DC2}" type="pres">
      <dgm:prSet presAssocID="{3240F591-D688-41A7-9742-96AE91F17ADF}" presName="space" presStyleCnt="0"/>
      <dgm:spPr/>
    </dgm:pt>
    <dgm:pt modelId="{10AA1F51-C3ED-4A2E-8EDB-B47D9E6AFFE6}" type="pres">
      <dgm:prSet presAssocID="{4D097FE2-5849-4B96-B8E4-551F430E8E59}" presName="composite" presStyleCnt="0"/>
      <dgm:spPr/>
    </dgm:pt>
    <dgm:pt modelId="{FBE45C41-E4F0-4C02-8615-C91D5B8B4088}" type="pres">
      <dgm:prSet presAssocID="{4D097FE2-5849-4B96-B8E4-551F430E8E59}" presName="LShape" presStyleLbl="alignNode1" presStyleIdx="2" presStyleCnt="5"/>
      <dgm:spPr/>
    </dgm:pt>
    <dgm:pt modelId="{278DBA82-57D0-40E9-9087-E70E0B57CF6D}" type="pres">
      <dgm:prSet presAssocID="{4D097FE2-5849-4B96-B8E4-551F430E8E59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94C006FC-9DA2-4FFD-935C-0C6228E7CC86}" type="pres">
      <dgm:prSet presAssocID="{4D097FE2-5849-4B96-B8E4-551F430E8E59}" presName="Triangle" presStyleLbl="alignNode1" presStyleIdx="3" presStyleCnt="5"/>
      <dgm:spPr/>
    </dgm:pt>
    <dgm:pt modelId="{60D79881-6A71-4E87-A765-A4402DD5CC9D}" type="pres">
      <dgm:prSet presAssocID="{EEFDF1C3-ED64-44D3-BDA2-BF38C1DC76B7}" presName="sibTrans" presStyleCnt="0"/>
      <dgm:spPr/>
    </dgm:pt>
    <dgm:pt modelId="{127E4670-E85D-4B28-A99D-EBC6017E3DAB}" type="pres">
      <dgm:prSet presAssocID="{EEFDF1C3-ED64-44D3-BDA2-BF38C1DC76B7}" presName="space" presStyleCnt="0"/>
      <dgm:spPr/>
    </dgm:pt>
    <dgm:pt modelId="{1A38CFA2-4DBA-416F-9B8B-045888472829}" type="pres">
      <dgm:prSet presAssocID="{29E8B44C-C0A4-43F4-8411-895B19D912D7}" presName="composite" presStyleCnt="0"/>
      <dgm:spPr/>
    </dgm:pt>
    <dgm:pt modelId="{2BF6353A-81C8-49F7-BA93-13FECEEB4F90}" type="pres">
      <dgm:prSet presAssocID="{29E8B44C-C0A4-43F4-8411-895B19D912D7}" presName="LShape" presStyleLbl="alignNode1" presStyleIdx="4" presStyleCnt="5"/>
      <dgm:spPr/>
    </dgm:pt>
    <dgm:pt modelId="{0189BCF7-E0F9-41CB-8BD1-8CEFDFCD9C7D}" type="pres">
      <dgm:prSet presAssocID="{29E8B44C-C0A4-43F4-8411-895B19D912D7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8A9F0113-B99D-4490-8107-CF3E60138F64}" type="presOf" srcId="{791A1744-BE60-4F78-97B3-0584A41D3C5F}" destId="{A513F261-1D8F-4082-AD8D-3DB3B9486ED3}" srcOrd="0" destOrd="0" presId="urn:microsoft.com/office/officeart/2009/3/layout/StepUpProcess"/>
    <dgm:cxn modelId="{2E35DE16-E5C2-42E3-81FB-818E35A16FF1}" srcId="{2A78E0E5-D1CC-4E24-A6FE-6A21FEF1B91E}" destId="{29E8B44C-C0A4-43F4-8411-895B19D912D7}" srcOrd="2" destOrd="0" parTransId="{6ABB759C-1AEA-4312-AF81-E60EDE8DAC51}" sibTransId="{C3FFA9BA-0E08-4DC4-900C-34171EB5F9F3}"/>
    <dgm:cxn modelId="{6F0EF630-4956-49A9-BC6A-A39E7A06D6CA}" type="presOf" srcId="{2A78E0E5-D1CC-4E24-A6FE-6A21FEF1B91E}" destId="{AD71A1BC-AD72-45E4-94CC-313775D3DC1C}" srcOrd="0" destOrd="0" presId="urn:microsoft.com/office/officeart/2009/3/layout/StepUpProcess"/>
    <dgm:cxn modelId="{62F2DE4E-A2CB-4EC4-8265-AEB1F4DF3090}" type="presOf" srcId="{4D097FE2-5849-4B96-B8E4-551F430E8E59}" destId="{278DBA82-57D0-40E9-9087-E70E0B57CF6D}" srcOrd="0" destOrd="0" presId="urn:microsoft.com/office/officeart/2009/3/layout/StepUpProcess"/>
    <dgm:cxn modelId="{9746E079-FEA5-4E98-890A-4D1F1DEAD449}" type="presOf" srcId="{29E8B44C-C0A4-43F4-8411-895B19D912D7}" destId="{0189BCF7-E0F9-41CB-8BD1-8CEFDFCD9C7D}" srcOrd="0" destOrd="0" presId="urn:microsoft.com/office/officeart/2009/3/layout/StepUpProcess"/>
    <dgm:cxn modelId="{23F5347B-7ABD-4CE9-8EE7-22AD1DACFB96}" srcId="{2A78E0E5-D1CC-4E24-A6FE-6A21FEF1B91E}" destId="{4D097FE2-5849-4B96-B8E4-551F430E8E59}" srcOrd="1" destOrd="0" parTransId="{0B21DDB9-F452-4ED3-8FB4-ED350443DD84}" sibTransId="{EEFDF1C3-ED64-44D3-BDA2-BF38C1DC76B7}"/>
    <dgm:cxn modelId="{EA0139CC-2B3F-4C1A-9DC0-5CDF6B7A63F2}" srcId="{2A78E0E5-D1CC-4E24-A6FE-6A21FEF1B91E}" destId="{791A1744-BE60-4F78-97B3-0584A41D3C5F}" srcOrd="0" destOrd="0" parTransId="{CE52C5D6-5E56-455C-85D4-904DB6F52C2A}" sibTransId="{3240F591-D688-41A7-9742-96AE91F17ADF}"/>
    <dgm:cxn modelId="{B5FC7FE6-BC19-4FEE-BD01-E81DDF1F3F09}" type="presParOf" srcId="{AD71A1BC-AD72-45E4-94CC-313775D3DC1C}" destId="{50D4C641-67A4-4457-851C-9678A71883A9}" srcOrd="0" destOrd="0" presId="urn:microsoft.com/office/officeart/2009/3/layout/StepUpProcess"/>
    <dgm:cxn modelId="{86644F38-54B6-48DA-BE9E-FE49725562AD}" type="presParOf" srcId="{50D4C641-67A4-4457-851C-9678A71883A9}" destId="{E74DCE40-EEB4-4441-A649-B6C605C9C968}" srcOrd="0" destOrd="0" presId="urn:microsoft.com/office/officeart/2009/3/layout/StepUpProcess"/>
    <dgm:cxn modelId="{DD1A8D8F-480F-4166-A918-353B820EF74C}" type="presParOf" srcId="{50D4C641-67A4-4457-851C-9678A71883A9}" destId="{A513F261-1D8F-4082-AD8D-3DB3B9486ED3}" srcOrd="1" destOrd="0" presId="urn:microsoft.com/office/officeart/2009/3/layout/StepUpProcess"/>
    <dgm:cxn modelId="{9F5FCAC9-76AC-4651-87F0-F7ADF78FBE35}" type="presParOf" srcId="{50D4C641-67A4-4457-851C-9678A71883A9}" destId="{2AFBE277-CD96-4DB5-B081-F782877FA0A7}" srcOrd="2" destOrd="0" presId="urn:microsoft.com/office/officeart/2009/3/layout/StepUpProcess"/>
    <dgm:cxn modelId="{5FA8B957-F71F-4461-92B4-96B0F1FF0DCD}" type="presParOf" srcId="{AD71A1BC-AD72-45E4-94CC-313775D3DC1C}" destId="{D27B601B-A7EA-4965-BFB2-8A995E6E1826}" srcOrd="1" destOrd="0" presId="urn:microsoft.com/office/officeart/2009/3/layout/StepUpProcess"/>
    <dgm:cxn modelId="{ACDF7BAC-BB5B-4BBD-8EB3-F9A0C8DBE1C3}" type="presParOf" srcId="{D27B601B-A7EA-4965-BFB2-8A995E6E1826}" destId="{E8FBA992-F73B-4B10-AD94-A472ABD83DC2}" srcOrd="0" destOrd="0" presId="urn:microsoft.com/office/officeart/2009/3/layout/StepUpProcess"/>
    <dgm:cxn modelId="{E39E539A-4179-462B-B4A4-F70100A59033}" type="presParOf" srcId="{AD71A1BC-AD72-45E4-94CC-313775D3DC1C}" destId="{10AA1F51-C3ED-4A2E-8EDB-B47D9E6AFFE6}" srcOrd="2" destOrd="0" presId="urn:microsoft.com/office/officeart/2009/3/layout/StepUpProcess"/>
    <dgm:cxn modelId="{9CA514C9-7790-4770-9A7D-3A544A7D9ABA}" type="presParOf" srcId="{10AA1F51-C3ED-4A2E-8EDB-B47D9E6AFFE6}" destId="{FBE45C41-E4F0-4C02-8615-C91D5B8B4088}" srcOrd="0" destOrd="0" presId="urn:microsoft.com/office/officeart/2009/3/layout/StepUpProcess"/>
    <dgm:cxn modelId="{63FF064C-3D72-4FE0-8439-2F4F8FB390BB}" type="presParOf" srcId="{10AA1F51-C3ED-4A2E-8EDB-B47D9E6AFFE6}" destId="{278DBA82-57D0-40E9-9087-E70E0B57CF6D}" srcOrd="1" destOrd="0" presId="urn:microsoft.com/office/officeart/2009/3/layout/StepUpProcess"/>
    <dgm:cxn modelId="{609EEBD1-570F-4B82-8007-1E3A56849533}" type="presParOf" srcId="{10AA1F51-C3ED-4A2E-8EDB-B47D9E6AFFE6}" destId="{94C006FC-9DA2-4FFD-935C-0C6228E7CC86}" srcOrd="2" destOrd="0" presId="urn:microsoft.com/office/officeart/2009/3/layout/StepUpProcess"/>
    <dgm:cxn modelId="{DDC37120-AB8A-4FC1-9E2E-AD34EB53A26B}" type="presParOf" srcId="{AD71A1BC-AD72-45E4-94CC-313775D3DC1C}" destId="{60D79881-6A71-4E87-A765-A4402DD5CC9D}" srcOrd="3" destOrd="0" presId="urn:microsoft.com/office/officeart/2009/3/layout/StepUpProcess"/>
    <dgm:cxn modelId="{73294C02-62A4-4DFB-8A23-45E6141262F7}" type="presParOf" srcId="{60D79881-6A71-4E87-A765-A4402DD5CC9D}" destId="{127E4670-E85D-4B28-A99D-EBC6017E3DAB}" srcOrd="0" destOrd="0" presId="urn:microsoft.com/office/officeart/2009/3/layout/StepUpProcess"/>
    <dgm:cxn modelId="{E74BC43D-5D59-4287-8EC0-CF4448293027}" type="presParOf" srcId="{AD71A1BC-AD72-45E4-94CC-313775D3DC1C}" destId="{1A38CFA2-4DBA-416F-9B8B-045888472829}" srcOrd="4" destOrd="0" presId="urn:microsoft.com/office/officeart/2009/3/layout/StepUpProcess"/>
    <dgm:cxn modelId="{0D291FAA-CE96-430B-8166-F37305A63F02}" type="presParOf" srcId="{1A38CFA2-4DBA-416F-9B8B-045888472829}" destId="{2BF6353A-81C8-49F7-BA93-13FECEEB4F90}" srcOrd="0" destOrd="0" presId="urn:microsoft.com/office/officeart/2009/3/layout/StepUpProcess"/>
    <dgm:cxn modelId="{F411C7BB-A2E8-4D7D-BE40-A45EAE77363F}" type="presParOf" srcId="{1A38CFA2-4DBA-416F-9B8B-045888472829}" destId="{0189BCF7-E0F9-41CB-8BD1-8CEFDFCD9C7D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D69884D-D90B-4624-A742-A9BEDF773294}" type="doc">
      <dgm:prSet loTypeId="urn:microsoft.com/office/officeart/2005/8/layout/process1" loCatId="process" qsTypeId="urn:microsoft.com/office/officeart/2005/8/quickstyle/simple1" qsCatId="simple" csTypeId="urn:microsoft.com/office/officeart/2005/8/colors/colorful4" csCatId="colorful" phldr="1"/>
      <dgm:spPr/>
    </dgm:pt>
    <dgm:pt modelId="{86B6D9AB-8AA2-48C5-9140-1234723FB893}">
      <dgm:prSet phldrT="[Texto]"/>
      <dgm:spPr/>
      <dgm:t>
        <a:bodyPr/>
        <a:lstStyle/>
        <a:p>
          <a:r>
            <a:rPr lang="es-MX" b="1" dirty="0"/>
            <a:t>Alumnos que requieren mayor apoyo </a:t>
          </a:r>
        </a:p>
      </dgm:t>
    </dgm:pt>
    <dgm:pt modelId="{E2B972B6-FA61-4F66-86C3-CCBA0A9E4646}" type="parTrans" cxnId="{04B86995-4D5E-4BBA-B0CD-269D2C294BF9}">
      <dgm:prSet/>
      <dgm:spPr/>
      <dgm:t>
        <a:bodyPr/>
        <a:lstStyle/>
        <a:p>
          <a:endParaRPr lang="es-MX" b="1"/>
        </a:p>
      </dgm:t>
    </dgm:pt>
    <dgm:pt modelId="{7251AA72-491D-49B4-9059-580EA1203F19}" type="sibTrans" cxnId="{04B86995-4D5E-4BBA-B0CD-269D2C294BF9}">
      <dgm:prSet/>
      <dgm:spPr/>
      <dgm:t>
        <a:bodyPr/>
        <a:lstStyle/>
        <a:p>
          <a:endParaRPr lang="es-MX" b="1"/>
        </a:p>
      </dgm:t>
    </dgm:pt>
    <dgm:pt modelId="{6012B7DF-523B-4A65-B8BB-1F2354374EEA}">
      <dgm:prSet phldrT="[Texto]"/>
      <dgm:spPr/>
      <dgm:t>
        <a:bodyPr/>
        <a:lstStyle/>
        <a:p>
          <a:r>
            <a:rPr lang="es-MX" b="1" dirty="0"/>
            <a:t>Rasgos de las convencionalidades  que se requieren fortalecer</a:t>
          </a:r>
        </a:p>
      </dgm:t>
    </dgm:pt>
    <dgm:pt modelId="{E60970F3-625C-4587-9767-CA1A8FEF27D7}" type="parTrans" cxnId="{63A57BEC-8993-462F-B3B5-E64276E8678A}">
      <dgm:prSet/>
      <dgm:spPr/>
      <dgm:t>
        <a:bodyPr/>
        <a:lstStyle/>
        <a:p>
          <a:endParaRPr lang="es-MX" b="1"/>
        </a:p>
      </dgm:t>
    </dgm:pt>
    <dgm:pt modelId="{0D5B8B87-D9D4-49AA-B49F-2F0EBB5DC5ED}" type="sibTrans" cxnId="{63A57BEC-8993-462F-B3B5-E64276E8678A}">
      <dgm:prSet/>
      <dgm:spPr/>
      <dgm:t>
        <a:bodyPr/>
        <a:lstStyle/>
        <a:p>
          <a:endParaRPr lang="es-MX" b="1"/>
        </a:p>
      </dgm:t>
    </dgm:pt>
    <dgm:pt modelId="{6510745E-0426-49D0-BEC5-4570D29CE2B4}">
      <dgm:prSet phldrT="[Texto]"/>
      <dgm:spPr/>
      <dgm:t>
        <a:bodyPr/>
        <a:lstStyle/>
        <a:p>
          <a:r>
            <a:rPr lang="es-MX" b="1" dirty="0"/>
            <a:t>Seleccionar secuencias que permiten avanzar </a:t>
          </a:r>
        </a:p>
      </dgm:t>
    </dgm:pt>
    <dgm:pt modelId="{DD730156-72B9-42A9-A6A7-D7948AC1C16D}" type="parTrans" cxnId="{1EC8A3FB-6404-44DB-9224-0888FBD49F58}">
      <dgm:prSet/>
      <dgm:spPr/>
      <dgm:t>
        <a:bodyPr/>
        <a:lstStyle/>
        <a:p>
          <a:endParaRPr lang="es-MX" b="1"/>
        </a:p>
      </dgm:t>
    </dgm:pt>
    <dgm:pt modelId="{9517BC57-96D9-4BC1-97C7-58872BDDD7A1}" type="sibTrans" cxnId="{1EC8A3FB-6404-44DB-9224-0888FBD49F58}">
      <dgm:prSet/>
      <dgm:spPr/>
      <dgm:t>
        <a:bodyPr/>
        <a:lstStyle/>
        <a:p>
          <a:endParaRPr lang="es-MX" b="1"/>
        </a:p>
      </dgm:t>
    </dgm:pt>
    <dgm:pt modelId="{FA156061-AC70-4FCC-90FD-B39653F86680}" type="pres">
      <dgm:prSet presAssocID="{3D69884D-D90B-4624-A742-A9BEDF773294}" presName="Name0" presStyleCnt="0">
        <dgm:presLayoutVars>
          <dgm:dir/>
          <dgm:resizeHandles val="exact"/>
        </dgm:presLayoutVars>
      </dgm:prSet>
      <dgm:spPr/>
    </dgm:pt>
    <dgm:pt modelId="{72137DE8-4B82-4597-89EB-D4D9852B9350}" type="pres">
      <dgm:prSet presAssocID="{86B6D9AB-8AA2-48C5-9140-1234723FB893}" presName="node" presStyleLbl="node1" presStyleIdx="0" presStyleCnt="3">
        <dgm:presLayoutVars>
          <dgm:bulletEnabled val="1"/>
        </dgm:presLayoutVars>
      </dgm:prSet>
      <dgm:spPr/>
    </dgm:pt>
    <dgm:pt modelId="{F342490A-6008-4D11-8BEF-E24D62C5C6F1}" type="pres">
      <dgm:prSet presAssocID="{7251AA72-491D-49B4-9059-580EA1203F19}" presName="sibTrans" presStyleLbl="sibTrans2D1" presStyleIdx="0" presStyleCnt="2"/>
      <dgm:spPr/>
    </dgm:pt>
    <dgm:pt modelId="{DD1D8F07-AF86-4FA4-BB8D-87054C75964F}" type="pres">
      <dgm:prSet presAssocID="{7251AA72-491D-49B4-9059-580EA1203F19}" presName="connectorText" presStyleLbl="sibTrans2D1" presStyleIdx="0" presStyleCnt="2"/>
      <dgm:spPr/>
    </dgm:pt>
    <dgm:pt modelId="{7585DFB1-3F15-4636-96F3-9078C024B4A1}" type="pres">
      <dgm:prSet presAssocID="{6012B7DF-523B-4A65-B8BB-1F2354374EEA}" presName="node" presStyleLbl="node1" presStyleIdx="1" presStyleCnt="3">
        <dgm:presLayoutVars>
          <dgm:bulletEnabled val="1"/>
        </dgm:presLayoutVars>
      </dgm:prSet>
      <dgm:spPr/>
    </dgm:pt>
    <dgm:pt modelId="{CFF57605-3A67-4585-AA24-E84845CE49BD}" type="pres">
      <dgm:prSet presAssocID="{0D5B8B87-D9D4-49AA-B49F-2F0EBB5DC5ED}" presName="sibTrans" presStyleLbl="sibTrans2D1" presStyleIdx="1" presStyleCnt="2"/>
      <dgm:spPr/>
    </dgm:pt>
    <dgm:pt modelId="{5F796FBD-1356-480A-ACE7-97974575A889}" type="pres">
      <dgm:prSet presAssocID="{0D5B8B87-D9D4-49AA-B49F-2F0EBB5DC5ED}" presName="connectorText" presStyleLbl="sibTrans2D1" presStyleIdx="1" presStyleCnt="2"/>
      <dgm:spPr/>
    </dgm:pt>
    <dgm:pt modelId="{2F568A41-C97F-40CB-8982-FEAD76AD996D}" type="pres">
      <dgm:prSet presAssocID="{6510745E-0426-49D0-BEC5-4570D29CE2B4}" presName="node" presStyleLbl="node1" presStyleIdx="2" presStyleCnt="3">
        <dgm:presLayoutVars>
          <dgm:bulletEnabled val="1"/>
        </dgm:presLayoutVars>
      </dgm:prSet>
      <dgm:spPr/>
    </dgm:pt>
  </dgm:ptLst>
  <dgm:cxnLst>
    <dgm:cxn modelId="{1CCCE513-C2CB-4AA0-B53F-D11CC9024F9F}" type="presOf" srcId="{6510745E-0426-49D0-BEC5-4570D29CE2B4}" destId="{2F568A41-C97F-40CB-8982-FEAD76AD996D}" srcOrd="0" destOrd="0" presId="urn:microsoft.com/office/officeart/2005/8/layout/process1"/>
    <dgm:cxn modelId="{0E9E6A32-3E80-4F2E-BA19-D0600C125FB8}" type="presOf" srcId="{6012B7DF-523B-4A65-B8BB-1F2354374EEA}" destId="{7585DFB1-3F15-4636-96F3-9078C024B4A1}" srcOrd="0" destOrd="0" presId="urn:microsoft.com/office/officeart/2005/8/layout/process1"/>
    <dgm:cxn modelId="{0928A035-59BF-45A9-9D5A-821B40E6732C}" type="presOf" srcId="{0D5B8B87-D9D4-49AA-B49F-2F0EBB5DC5ED}" destId="{CFF57605-3A67-4585-AA24-E84845CE49BD}" srcOrd="0" destOrd="0" presId="urn:microsoft.com/office/officeart/2005/8/layout/process1"/>
    <dgm:cxn modelId="{AF329F81-325E-4850-9CC5-55F63B736BC9}" type="presOf" srcId="{3D69884D-D90B-4624-A742-A9BEDF773294}" destId="{FA156061-AC70-4FCC-90FD-B39653F86680}" srcOrd="0" destOrd="0" presId="urn:microsoft.com/office/officeart/2005/8/layout/process1"/>
    <dgm:cxn modelId="{04B86995-4D5E-4BBA-B0CD-269D2C294BF9}" srcId="{3D69884D-D90B-4624-A742-A9BEDF773294}" destId="{86B6D9AB-8AA2-48C5-9140-1234723FB893}" srcOrd="0" destOrd="0" parTransId="{E2B972B6-FA61-4F66-86C3-CCBA0A9E4646}" sibTransId="{7251AA72-491D-49B4-9059-580EA1203F19}"/>
    <dgm:cxn modelId="{3294959D-66F8-4FF5-8FFA-5424E9B85A5B}" type="presOf" srcId="{7251AA72-491D-49B4-9059-580EA1203F19}" destId="{F342490A-6008-4D11-8BEF-E24D62C5C6F1}" srcOrd="0" destOrd="0" presId="urn:microsoft.com/office/officeart/2005/8/layout/process1"/>
    <dgm:cxn modelId="{DE5548A8-8AD6-4BE6-8AB8-BB97E817C241}" type="presOf" srcId="{7251AA72-491D-49B4-9059-580EA1203F19}" destId="{DD1D8F07-AF86-4FA4-BB8D-87054C75964F}" srcOrd="1" destOrd="0" presId="urn:microsoft.com/office/officeart/2005/8/layout/process1"/>
    <dgm:cxn modelId="{D6B190B2-84DF-4BF9-9D3E-8259362FD28C}" type="presOf" srcId="{0D5B8B87-D9D4-49AA-B49F-2F0EBB5DC5ED}" destId="{5F796FBD-1356-480A-ACE7-97974575A889}" srcOrd="1" destOrd="0" presId="urn:microsoft.com/office/officeart/2005/8/layout/process1"/>
    <dgm:cxn modelId="{66F483D5-6E40-4C51-BBFB-A5DC12272BF1}" type="presOf" srcId="{86B6D9AB-8AA2-48C5-9140-1234723FB893}" destId="{72137DE8-4B82-4597-89EB-D4D9852B9350}" srcOrd="0" destOrd="0" presId="urn:microsoft.com/office/officeart/2005/8/layout/process1"/>
    <dgm:cxn modelId="{63A57BEC-8993-462F-B3B5-E64276E8678A}" srcId="{3D69884D-D90B-4624-A742-A9BEDF773294}" destId="{6012B7DF-523B-4A65-B8BB-1F2354374EEA}" srcOrd="1" destOrd="0" parTransId="{E60970F3-625C-4587-9767-CA1A8FEF27D7}" sibTransId="{0D5B8B87-D9D4-49AA-B49F-2F0EBB5DC5ED}"/>
    <dgm:cxn modelId="{1EC8A3FB-6404-44DB-9224-0888FBD49F58}" srcId="{3D69884D-D90B-4624-A742-A9BEDF773294}" destId="{6510745E-0426-49D0-BEC5-4570D29CE2B4}" srcOrd="2" destOrd="0" parTransId="{DD730156-72B9-42A9-A6A7-D7948AC1C16D}" sibTransId="{9517BC57-96D9-4BC1-97C7-58872BDDD7A1}"/>
    <dgm:cxn modelId="{E3EBBCD4-04AC-41B9-A608-F5CD2903AA44}" type="presParOf" srcId="{FA156061-AC70-4FCC-90FD-B39653F86680}" destId="{72137DE8-4B82-4597-89EB-D4D9852B9350}" srcOrd="0" destOrd="0" presId="urn:microsoft.com/office/officeart/2005/8/layout/process1"/>
    <dgm:cxn modelId="{C50573A8-AD4A-43F5-B703-BC8809322B7C}" type="presParOf" srcId="{FA156061-AC70-4FCC-90FD-B39653F86680}" destId="{F342490A-6008-4D11-8BEF-E24D62C5C6F1}" srcOrd="1" destOrd="0" presId="urn:microsoft.com/office/officeart/2005/8/layout/process1"/>
    <dgm:cxn modelId="{253E66B2-2160-458C-BBB2-F42B4B065AA0}" type="presParOf" srcId="{F342490A-6008-4D11-8BEF-E24D62C5C6F1}" destId="{DD1D8F07-AF86-4FA4-BB8D-87054C75964F}" srcOrd="0" destOrd="0" presId="urn:microsoft.com/office/officeart/2005/8/layout/process1"/>
    <dgm:cxn modelId="{CF0CB2A5-CC60-4D70-883B-4E299029E366}" type="presParOf" srcId="{FA156061-AC70-4FCC-90FD-B39653F86680}" destId="{7585DFB1-3F15-4636-96F3-9078C024B4A1}" srcOrd="2" destOrd="0" presId="urn:microsoft.com/office/officeart/2005/8/layout/process1"/>
    <dgm:cxn modelId="{7C736F7A-3F58-4ED9-94A9-463508A80738}" type="presParOf" srcId="{FA156061-AC70-4FCC-90FD-B39653F86680}" destId="{CFF57605-3A67-4585-AA24-E84845CE49BD}" srcOrd="3" destOrd="0" presId="urn:microsoft.com/office/officeart/2005/8/layout/process1"/>
    <dgm:cxn modelId="{D897F48E-64A3-4286-99E4-94E7C1328164}" type="presParOf" srcId="{CFF57605-3A67-4585-AA24-E84845CE49BD}" destId="{5F796FBD-1356-480A-ACE7-97974575A889}" srcOrd="0" destOrd="0" presId="urn:microsoft.com/office/officeart/2005/8/layout/process1"/>
    <dgm:cxn modelId="{DB06D6F1-98B8-432E-872F-858BDC754C12}" type="presParOf" srcId="{FA156061-AC70-4FCC-90FD-B39653F86680}" destId="{2F568A41-C97F-40CB-8982-FEAD76AD996D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690986-BCB3-48C9-8673-99703E0591B2}">
      <dsp:nvSpPr>
        <dsp:cNvPr id="0" name=""/>
        <dsp:cNvSpPr/>
      </dsp:nvSpPr>
      <dsp:spPr>
        <a:xfrm>
          <a:off x="2989" y="278112"/>
          <a:ext cx="2914917" cy="66005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/>
            <a:t>Comunidad de Aprendizaje en acción.</a:t>
          </a:r>
        </a:p>
      </dsp:txBody>
      <dsp:txXfrm>
        <a:off x="2989" y="278112"/>
        <a:ext cx="2914917" cy="660055"/>
      </dsp:txXfrm>
    </dsp:sp>
    <dsp:sp modelId="{9652EF24-9484-4AA8-9BB7-72EACD6F37D0}">
      <dsp:nvSpPr>
        <dsp:cNvPr id="0" name=""/>
        <dsp:cNvSpPr/>
      </dsp:nvSpPr>
      <dsp:spPr>
        <a:xfrm>
          <a:off x="2989" y="938168"/>
          <a:ext cx="2914917" cy="276696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800" kern="1200" dirty="0"/>
            <a:t>Analice los avances y problemáticas en  el logro de la permanencia, los aprendizajes, la alfabetización inicial y establezca propuestas de solución que mejoren la enseñanza, en un espacio de Comunidad de Aprendizaje.</a:t>
          </a:r>
        </a:p>
      </dsp:txBody>
      <dsp:txXfrm>
        <a:off x="2989" y="938168"/>
        <a:ext cx="2914917" cy="2766960"/>
      </dsp:txXfrm>
    </dsp:sp>
    <dsp:sp modelId="{C76CCE06-3DDB-4E5E-ACA8-E57013BAE338}">
      <dsp:nvSpPr>
        <dsp:cNvPr id="0" name=""/>
        <dsp:cNvSpPr/>
      </dsp:nvSpPr>
      <dsp:spPr>
        <a:xfrm>
          <a:off x="3325995" y="278112"/>
          <a:ext cx="2914917" cy="660055"/>
        </a:xfrm>
        <a:prstGeom prst="rect">
          <a:avLst/>
        </a:prstGeom>
        <a:solidFill>
          <a:schemeClr val="accent5">
            <a:hueOff val="-6076075"/>
            <a:satOff val="-413"/>
            <a:lumOff val="981"/>
            <a:alphaOff val="0"/>
          </a:schemeClr>
        </a:solidFill>
        <a:ln w="19050" cap="flat" cmpd="sng" algn="ctr">
          <a:solidFill>
            <a:schemeClr val="accent5">
              <a:hueOff val="-6076075"/>
              <a:satOff val="-413"/>
              <a:lumOff val="9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/>
            <a:t>¿Qué nos dice el reporte de escuela ?</a:t>
          </a:r>
        </a:p>
      </dsp:txBody>
      <dsp:txXfrm>
        <a:off x="3325995" y="278112"/>
        <a:ext cx="2914917" cy="660055"/>
      </dsp:txXfrm>
    </dsp:sp>
    <dsp:sp modelId="{2D03A5C4-146D-4392-B96E-4ECA9039E443}">
      <dsp:nvSpPr>
        <dsp:cNvPr id="0" name=""/>
        <dsp:cNvSpPr/>
      </dsp:nvSpPr>
      <dsp:spPr>
        <a:xfrm>
          <a:off x="3325995" y="938168"/>
          <a:ext cx="2914917" cy="2766960"/>
        </a:xfrm>
        <a:prstGeom prst="rect">
          <a:avLst/>
        </a:prstGeom>
        <a:solidFill>
          <a:schemeClr val="accent5">
            <a:tint val="40000"/>
            <a:alpha val="90000"/>
            <a:hueOff val="-5972333"/>
            <a:satOff val="1333"/>
            <a:lumOff val="200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-5972333"/>
              <a:satOff val="1333"/>
              <a:lumOff val="20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Analice los resultados de las evaluaciones del segundo periodo, de RIMA, IDAI e ICE, para formular  un plan de atención encaminado a la mejora.</a:t>
          </a:r>
          <a:endParaRPr lang="es-MX" sz="1800" kern="1200" dirty="0"/>
        </a:p>
      </dsp:txBody>
      <dsp:txXfrm>
        <a:off x="3325995" y="938168"/>
        <a:ext cx="2914917" cy="2766960"/>
      </dsp:txXfrm>
    </dsp:sp>
    <dsp:sp modelId="{7380E240-E204-4826-ABBD-15B2806B15DD}">
      <dsp:nvSpPr>
        <dsp:cNvPr id="0" name=""/>
        <dsp:cNvSpPr/>
      </dsp:nvSpPr>
      <dsp:spPr>
        <a:xfrm>
          <a:off x="6649001" y="278112"/>
          <a:ext cx="2914917" cy="660055"/>
        </a:xfrm>
        <a:prstGeom prst="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accent5">
              <a:hueOff val="-12152150"/>
              <a:satOff val="-826"/>
              <a:lumOff val="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/>
            <a:t>Convencionalidades de la lengua escrita</a:t>
          </a:r>
        </a:p>
      </dsp:txBody>
      <dsp:txXfrm>
        <a:off x="6649001" y="278112"/>
        <a:ext cx="2914917" cy="660055"/>
      </dsp:txXfrm>
    </dsp:sp>
    <dsp:sp modelId="{D8B73044-391B-4730-B878-EB65E6BDC8C9}">
      <dsp:nvSpPr>
        <dsp:cNvPr id="0" name=""/>
        <dsp:cNvSpPr/>
      </dsp:nvSpPr>
      <dsp:spPr>
        <a:xfrm>
          <a:off x="6649001" y="938168"/>
          <a:ext cx="2914917" cy="2766960"/>
        </a:xfrm>
        <a:prstGeom prst="rect">
          <a:avLst/>
        </a:prstGeom>
        <a:solidFill>
          <a:schemeClr val="accent5">
            <a:tint val="40000"/>
            <a:alpha val="90000"/>
            <a:hueOff val="-11944666"/>
            <a:satOff val="2667"/>
            <a:lumOff val="401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-11944666"/>
              <a:satOff val="2667"/>
              <a:lumOff val="40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800" kern="1200" dirty="0"/>
            <a:t>Identifique a las y los alumnos de 3º a 6º que necesitan apoyo para realizar escrituras de manera convencional.</a:t>
          </a:r>
        </a:p>
      </dsp:txBody>
      <dsp:txXfrm>
        <a:off x="6649001" y="938168"/>
        <a:ext cx="2914917" cy="27669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723F7E-D2CA-4B19-A8C3-E84913DD8CBE}">
      <dsp:nvSpPr>
        <dsp:cNvPr id="0" name=""/>
        <dsp:cNvSpPr/>
      </dsp:nvSpPr>
      <dsp:spPr>
        <a:xfrm>
          <a:off x="5076" y="0"/>
          <a:ext cx="4439426" cy="1151322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b="1" kern="1200" dirty="0"/>
            <a:t>Exponer la problemática o casos</a:t>
          </a:r>
        </a:p>
      </dsp:txBody>
      <dsp:txXfrm>
        <a:off x="5076" y="0"/>
        <a:ext cx="4151596" cy="1151322"/>
      </dsp:txXfrm>
    </dsp:sp>
    <dsp:sp modelId="{257CE647-54A3-4874-A689-583122D0EBF3}">
      <dsp:nvSpPr>
        <dsp:cNvPr id="0" name=""/>
        <dsp:cNvSpPr/>
      </dsp:nvSpPr>
      <dsp:spPr>
        <a:xfrm>
          <a:off x="3556618" y="0"/>
          <a:ext cx="4439426" cy="1151322"/>
        </a:xfrm>
        <a:prstGeom prst="chevron">
          <a:avLst/>
        </a:prstGeom>
        <a:solidFill>
          <a:schemeClr val="accent2">
            <a:hueOff val="3221807"/>
            <a:satOff val="-9246"/>
            <a:lumOff val="-1480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b="1" kern="1200" dirty="0"/>
            <a:t>Conversemos para definir propuestas de atención </a:t>
          </a:r>
        </a:p>
      </dsp:txBody>
      <dsp:txXfrm>
        <a:off x="4132279" y="0"/>
        <a:ext cx="3288104" cy="1151322"/>
      </dsp:txXfrm>
    </dsp:sp>
    <dsp:sp modelId="{3FB36565-AECE-4B48-9157-C1018E92DD78}">
      <dsp:nvSpPr>
        <dsp:cNvPr id="0" name=""/>
        <dsp:cNvSpPr/>
      </dsp:nvSpPr>
      <dsp:spPr>
        <a:xfrm>
          <a:off x="6901273" y="0"/>
          <a:ext cx="4439426" cy="1151322"/>
        </a:xfrm>
        <a:prstGeom prst="chevron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b="1" kern="1200" dirty="0"/>
            <a:t>Aplicación, monitoreo  y valoración de la propuesta</a:t>
          </a:r>
        </a:p>
      </dsp:txBody>
      <dsp:txXfrm>
        <a:off x="7476934" y="0"/>
        <a:ext cx="3288104" cy="115132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4DCE40-EEB4-4441-A649-B6C605C9C968}">
      <dsp:nvSpPr>
        <dsp:cNvPr id="0" name=""/>
        <dsp:cNvSpPr/>
      </dsp:nvSpPr>
      <dsp:spPr>
        <a:xfrm rot="5400000">
          <a:off x="1878436" y="648697"/>
          <a:ext cx="1119353" cy="1862579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13F261-1D8F-4082-AD8D-3DB3B9486ED3}">
      <dsp:nvSpPr>
        <dsp:cNvPr id="0" name=""/>
        <dsp:cNvSpPr/>
      </dsp:nvSpPr>
      <dsp:spPr>
        <a:xfrm>
          <a:off x="1691588" y="1205207"/>
          <a:ext cx="1681546" cy="14739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Lectura en voz alta </a:t>
          </a:r>
        </a:p>
      </dsp:txBody>
      <dsp:txXfrm>
        <a:off x="1691588" y="1205207"/>
        <a:ext cx="1681546" cy="1473974"/>
      </dsp:txXfrm>
    </dsp:sp>
    <dsp:sp modelId="{2AFBE277-CD96-4DB5-B081-F782877FA0A7}">
      <dsp:nvSpPr>
        <dsp:cNvPr id="0" name=""/>
        <dsp:cNvSpPr/>
      </dsp:nvSpPr>
      <dsp:spPr>
        <a:xfrm>
          <a:off x="3055862" y="511572"/>
          <a:ext cx="317272" cy="317272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E45C41-E4F0-4C02-8615-C91D5B8B4088}">
      <dsp:nvSpPr>
        <dsp:cNvPr id="0" name=""/>
        <dsp:cNvSpPr/>
      </dsp:nvSpPr>
      <dsp:spPr>
        <a:xfrm rot="5400000">
          <a:off x="3936977" y="139308"/>
          <a:ext cx="1119353" cy="1862579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8DBA82-57D0-40E9-9087-E70E0B57CF6D}">
      <dsp:nvSpPr>
        <dsp:cNvPr id="0" name=""/>
        <dsp:cNvSpPr/>
      </dsp:nvSpPr>
      <dsp:spPr>
        <a:xfrm>
          <a:off x="3750130" y="695818"/>
          <a:ext cx="1681546" cy="14739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Niveles de comprensión </a:t>
          </a:r>
        </a:p>
      </dsp:txBody>
      <dsp:txXfrm>
        <a:off x="3750130" y="695818"/>
        <a:ext cx="1681546" cy="1473974"/>
      </dsp:txXfrm>
    </dsp:sp>
    <dsp:sp modelId="{94C006FC-9DA2-4FFD-935C-0C6228E7CC86}">
      <dsp:nvSpPr>
        <dsp:cNvPr id="0" name=""/>
        <dsp:cNvSpPr/>
      </dsp:nvSpPr>
      <dsp:spPr>
        <a:xfrm>
          <a:off x="5114403" y="2183"/>
          <a:ext cx="317272" cy="317272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F6353A-81C8-49F7-BA93-13FECEEB4F90}">
      <dsp:nvSpPr>
        <dsp:cNvPr id="0" name=""/>
        <dsp:cNvSpPr/>
      </dsp:nvSpPr>
      <dsp:spPr>
        <a:xfrm rot="5400000">
          <a:off x="5995519" y="-370079"/>
          <a:ext cx="1119353" cy="1862579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89BCF7-E0F9-41CB-8BD1-8CEFDFCD9C7D}">
      <dsp:nvSpPr>
        <dsp:cNvPr id="0" name=""/>
        <dsp:cNvSpPr/>
      </dsp:nvSpPr>
      <dsp:spPr>
        <a:xfrm>
          <a:off x="5808671" y="186430"/>
          <a:ext cx="1681546" cy="14739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Leer para escribir </a:t>
          </a:r>
        </a:p>
      </dsp:txBody>
      <dsp:txXfrm>
        <a:off x="5808671" y="186430"/>
        <a:ext cx="1681546" cy="147397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137DE8-4B82-4597-89EB-D4D9852B9350}">
      <dsp:nvSpPr>
        <dsp:cNvPr id="0" name=""/>
        <dsp:cNvSpPr/>
      </dsp:nvSpPr>
      <dsp:spPr>
        <a:xfrm>
          <a:off x="7143" y="780029"/>
          <a:ext cx="2135187" cy="128111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/>
            <a:t>Alumnos que requieren mayor apoyo </a:t>
          </a:r>
        </a:p>
      </dsp:txBody>
      <dsp:txXfrm>
        <a:off x="44665" y="817551"/>
        <a:ext cx="2060143" cy="1206068"/>
      </dsp:txXfrm>
    </dsp:sp>
    <dsp:sp modelId="{F342490A-6008-4D11-8BEF-E24D62C5C6F1}">
      <dsp:nvSpPr>
        <dsp:cNvPr id="0" name=""/>
        <dsp:cNvSpPr/>
      </dsp:nvSpPr>
      <dsp:spPr>
        <a:xfrm>
          <a:off x="2355850" y="1155822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300" b="1" kern="1200"/>
        </a:p>
      </dsp:txBody>
      <dsp:txXfrm>
        <a:off x="2355850" y="1261727"/>
        <a:ext cx="316861" cy="317716"/>
      </dsp:txXfrm>
    </dsp:sp>
    <dsp:sp modelId="{7585DFB1-3F15-4636-96F3-9078C024B4A1}">
      <dsp:nvSpPr>
        <dsp:cNvPr id="0" name=""/>
        <dsp:cNvSpPr/>
      </dsp:nvSpPr>
      <dsp:spPr>
        <a:xfrm>
          <a:off x="2996406" y="780029"/>
          <a:ext cx="2135187" cy="1281112"/>
        </a:xfrm>
        <a:prstGeom prst="roundRect">
          <a:avLst>
            <a:gd name="adj" fmla="val 10000"/>
          </a:avLst>
        </a:prstGeom>
        <a:solidFill>
          <a:schemeClr val="accent4">
            <a:hueOff val="3299968"/>
            <a:satOff val="-14601"/>
            <a:lumOff val="-245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/>
            <a:t>Rasgos de las convencionalidades  que se requieren fortalecer</a:t>
          </a:r>
        </a:p>
      </dsp:txBody>
      <dsp:txXfrm>
        <a:off x="3033928" y="817551"/>
        <a:ext cx="2060143" cy="1206068"/>
      </dsp:txXfrm>
    </dsp:sp>
    <dsp:sp modelId="{CFF57605-3A67-4585-AA24-E84845CE49BD}">
      <dsp:nvSpPr>
        <dsp:cNvPr id="0" name=""/>
        <dsp:cNvSpPr/>
      </dsp:nvSpPr>
      <dsp:spPr>
        <a:xfrm>
          <a:off x="5345112" y="1155822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6599937"/>
            <a:satOff val="-29202"/>
            <a:lumOff val="-490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300" b="1" kern="1200"/>
        </a:p>
      </dsp:txBody>
      <dsp:txXfrm>
        <a:off x="5345112" y="1261727"/>
        <a:ext cx="316861" cy="317716"/>
      </dsp:txXfrm>
    </dsp:sp>
    <dsp:sp modelId="{2F568A41-C97F-40CB-8982-FEAD76AD996D}">
      <dsp:nvSpPr>
        <dsp:cNvPr id="0" name=""/>
        <dsp:cNvSpPr/>
      </dsp:nvSpPr>
      <dsp:spPr>
        <a:xfrm>
          <a:off x="5985668" y="780029"/>
          <a:ext cx="2135187" cy="1281112"/>
        </a:xfrm>
        <a:prstGeom prst="roundRect">
          <a:avLst>
            <a:gd name="adj" fmla="val 10000"/>
          </a:avLst>
        </a:prstGeom>
        <a:solidFill>
          <a:schemeClr val="accent4">
            <a:hueOff val="6599937"/>
            <a:satOff val="-29202"/>
            <a:lumOff val="-490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/>
            <a:t>Seleccionar secuencias que permiten avanzar </a:t>
          </a:r>
        </a:p>
      </dsp:txBody>
      <dsp:txXfrm>
        <a:off x="6023190" y="817551"/>
        <a:ext cx="2060143" cy="12060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D528BF-7E68-4F13-BFCF-C4E390066A05}" type="datetimeFigureOut">
              <a:rPr lang="es-MX" smtClean="0"/>
              <a:t>13/03/2026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22870B-C933-4E08-9E4A-275CEA8C9EB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84464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73DAC2-31B0-4527-841D-D636B31102B4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54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7CEB9E-BC38-85DA-488A-78A66C91E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E1B60CF1-3706-E80C-43EF-653701C987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DE278FF-C1DA-0D7A-D023-9503802769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E8DAD23-8783-D670-DC55-F1B23DEF38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EC4D38-53FD-4A2A-ABC6-A032903321DF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437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El CTE como CA busca que las profesoras y los profesores aborden problemáticas asociadas a sus prácticas de manera reflexiva y crítica respecto a cómo mejorar el aprendizaje de sus estudiantes, para llegar a acuerdos que luego se implementen en el aula (</a:t>
            </a:r>
            <a:r>
              <a:rPr lang="es-ES" dirty="0" err="1"/>
              <a:t>Stoll</a:t>
            </a:r>
            <a:r>
              <a:rPr lang="es-ES" dirty="0"/>
              <a:t>, </a:t>
            </a:r>
            <a:r>
              <a:rPr lang="es-ES" dirty="0" err="1"/>
              <a:t>Bolam</a:t>
            </a:r>
            <a:r>
              <a:rPr lang="es-ES" dirty="0"/>
              <a:t>, </a:t>
            </a:r>
            <a:r>
              <a:rPr lang="es-ES" dirty="0" err="1"/>
              <a:t>McMahon</a:t>
            </a:r>
            <a:r>
              <a:rPr lang="es-ES" dirty="0"/>
              <a:t>, Wallace y Thomas, 2006; Liberman y Miller, 2011; </a:t>
            </a:r>
            <a:r>
              <a:rPr lang="es-ES" dirty="0" err="1"/>
              <a:t>Aitsl</a:t>
            </a:r>
            <a:r>
              <a:rPr lang="es-ES" dirty="0"/>
              <a:t>, s.f.).</a:t>
            </a:r>
          </a:p>
          <a:p>
            <a:r>
              <a:rPr lang="es-ES" dirty="0"/>
              <a:t>Además de la mejora escolar, el CTE como Comunidad de Aprendizaje, pone énfasis en que en la interacción y participación colaborativa de las y los docentes, ellas y ellos aprenden y mejoran su práctica.</a:t>
            </a:r>
          </a:p>
          <a:p>
            <a:r>
              <a:rPr lang="es-ES" dirty="0"/>
              <a:t>Otros rasgos fundamentales en las CA para trabajar y aprender son: generar un ambiente enriquecedor para el trabajo colaborativo y la autonomía profesional; la construcción social del conocimiento mediante el desarrollo del pensamiento crítico, así como la colaboración y el diálogo colectivo. </a:t>
            </a:r>
          </a:p>
          <a:p>
            <a:r>
              <a:rPr lang="es-ES" dirty="0"/>
              <a:t>El aprendizaje que se favorece en las CA, en este sentido, se construye sobre experiencias comunes, cotidianas, tanto de las prácticas que desarrollan en sus procesos de planeación didáctica, de enseñanza y aprendizaje, así como de evaluación formativa. Son justamente las diferentes miradas y perspectivas de quienes participan en la CA lo que enriquece el conocimiento que se genera en ellas.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73DAC2-31B0-4527-841D-D636B31102B4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28796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22BC1B-7647-9C27-85C7-4553EFDE3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1CABA177-7F4A-A0EB-15A4-69167A3782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B09E3DD4-52DC-4530-71BB-14F0C06F09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todos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52D8281-EA12-6692-3EC6-BEFF02AB9D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73DAC2-31B0-4527-841D-D636B31102B4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37553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9B9D7B-9119-A69C-1A73-3B25A0FB58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A70AF36-FE6D-BEB9-0FA2-D8572411DB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6093C51-AD50-DC13-287B-C63A92B8A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B738B-5ED9-4773-88C4-4A1AD3177A68}" type="datetimeFigureOut">
              <a:rPr lang="es-MX" smtClean="0"/>
              <a:t>13/03/2026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0906322-5256-B51A-29FF-2C8F24F43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130827B-F947-5D02-2037-6F3C91734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85702-0FF1-4C99-9862-BCD6463702B9}" type="slidenum">
              <a:rPr lang="es-MX" smtClean="0"/>
              <a:t>‹Nº›</a:t>
            </a:fld>
            <a:endParaRPr lang="es-MX"/>
          </a:p>
        </p:txBody>
      </p:sp>
      <p:pic>
        <p:nvPicPr>
          <p:cNvPr id="7" name="Imagen 6" descr="Interfaz de usuario gráfica, Texto, Aplicación, Chat o mensaje de texto&#10;&#10;El contenido generado por IA puede ser incorrecto.">
            <a:extLst>
              <a:ext uri="{FF2B5EF4-FFF2-40B4-BE49-F238E27FC236}">
                <a16:creationId xmlns:a16="http://schemas.microsoft.com/office/drawing/2014/main" id="{03ABF672-8E75-FA84-7738-1A93252F80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34"/>
            <a:ext cx="12161006" cy="684056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F2F5559-0766-DF3F-283A-FC99DC3F78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3071" t="-1" b="-17965"/>
          <a:stretch>
            <a:fillRect/>
          </a:stretch>
        </p:blipFill>
        <p:spPr>
          <a:xfrm>
            <a:off x="7733654" y="744362"/>
            <a:ext cx="4203637" cy="1257475"/>
          </a:xfrm>
          <a:prstGeom prst="rect">
            <a:avLst/>
          </a:prstGeom>
        </p:spPr>
      </p:pic>
      <p:pic>
        <p:nvPicPr>
          <p:cNvPr id="9" name="Imagen 8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0078B089-5E34-FA23-A64F-CB1548BA3C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95190" y="666751"/>
            <a:ext cx="1816338" cy="133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698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373B81-7132-AEC2-173F-5A9E7C5AC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FC80E8C-C37C-5EEA-0352-9A19739FAE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28B1507-AB61-1E70-936F-1842AEAAD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B738B-5ED9-4773-88C4-4A1AD3177A68}" type="datetimeFigureOut">
              <a:rPr lang="es-MX" smtClean="0"/>
              <a:t>13/03/2026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9230CF-7BD7-29B5-F6F6-78423856F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9980D6-36AA-23E5-EB3A-69485685F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85702-0FF1-4C99-9862-BCD6463702B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92937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71306FA-D703-96BA-42D6-29EAD7F9DE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90EA735-23EA-A350-C12A-31421E46F0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2D0C387-A409-9476-6E86-F885231DD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B738B-5ED9-4773-88C4-4A1AD3177A68}" type="datetimeFigureOut">
              <a:rPr lang="es-MX" smtClean="0"/>
              <a:t>13/03/2026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7C5D7BF-FD42-333B-7621-2631FB713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F5DF10F-5611-CC4C-7017-0E38DCB16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85702-0FF1-4C99-9862-BCD6463702B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35446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85B1B4-1D30-AD33-4CE6-F57D7AF1C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46D1F62-3272-D01B-93F6-115B1D73EC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539B6A-91E1-660B-4947-48E563A8C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B738B-5ED9-4773-88C4-4A1AD3177A68}" type="datetimeFigureOut">
              <a:rPr lang="es-MX" smtClean="0"/>
              <a:t>13/03/2026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53EF890-419E-7A85-DECA-5BC416A47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8665C2-BFE5-0ECF-CD47-C6FA4AE28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85702-0FF1-4C99-9862-BCD6463702B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28674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DFC939-8A3E-B317-5408-CB89AC007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5A90BDF-D140-3C02-C70F-EA2207809D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C1E40C-BA79-1316-AE42-FB1C31C5C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B738B-5ED9-4773-88C4-4A1AD3177A68}" type="datetimeFigureOut">
              <a:rPr lang="es-MX" smtClean="0"/>
              <a:t>13/03/2026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5501A40-13DB-306C-F1E8-BD8133BED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D245639-B88B-E9C0-79E5-8D4527C7B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85702-0FF1-4C99-9862-BCD6463702B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09766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E29FC4-7C3B-BBA4-0217-D37708846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B2A1D3-AFB0-3B91-8453-5515F3ABBF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C41405-E26C-9904-3389-B53156ED2D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602099F-29EF-1753-88B7-413FEE4F6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B738B-5ED9-4773-88C4-4A1AD3177A68}" type="datetimeFigureOut">
              <a:rPr lang="es-MX" smtClean="0"/>
              <a:t>13/03/2026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558E8C2-AB72-DA6C-8F53-0B87E7279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065FD5A-C2A2-F0C2-9C86-47BCF2DB9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85702-0FF1-4C99-9862-BCD6463702B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43009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1B15DB-C274-F9C8-FEE6-B3EDA5CF6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9120386-A2A1-9E3A-97BE-84E7874447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FF02FE8-EAB5-BD99-94E1-3ACF523E6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C72F466-4436-8372-BCD4-5BD4D83C09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A418130-B84B-FC04-6EB4-745D4F7CFF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5620D6A-CE91-FDA3-C093-122C1A459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B738B-5ED9-4773-88C4-4A1AD3177A68}" type="datetimeFigureOut">
              <a:rPr lang="es-MX" smtClean="0"/>
              <a:t>13/03/2026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68F5EEB-3D23-03AB-04DE-7BEED534C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A859F9C-8DC4-C964-6511-A3B33669E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85702-0FF1-4C99-9862-BCD6463702B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25812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309C2D-C727-D4BB-2D94-F29BF8933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14ABC8B-452B-A4BB-08AE-41D9423D2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B738B-5ED9-4773-88C4-4A1AD3177A68}" type="datetimeFigureOut">
              <a:rPr lang="es-MX" smtClean="0"/>
              <a:t>13/03/2026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A2CBDFA-428B-89E4-68DA-FA8DDDF8D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9D782E6-6FFB-FB84-D715-C579C7229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85702-0FF1-4C99-9862-BCD6463702B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87256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4906B61-3D28-22FB-AEDF-8DDB17A2B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B738B-5ED9-4773-88C4-4A1AD3177A68}" type="datetimeFigureOut">
              <a:rPr lang="es-MX" smtClean="0"/>
              <a:t>13/03/2026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523767F-216A-EBAF-8B85-26BEA95EF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3F16801-6BF7-AC30-1D44-FDD63CD93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85702-0FF1-4C99-9862-BCD6463702B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65831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CD8CEC-F966-7E31-407A-911729211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734B4D3-9557-CFB1-3876-598EBC393F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8A1F73F-FAD3-15F0-64CE-B0306E89EF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E3F2588-75AA-71E0-D3BE-64D529D4F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B738B-5ED9-4773-88C4-4A1AD3177A68}" type="datetimeFigureOut">
              <a:rPr lang="es-MX" smtClean="0"/>
              <a:t>13/03/2026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8BF4D9A-3967-A4BA-A061-74D7CDBAB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B397D27-9F94-52A4-65B2-7277AFD1F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85702-0FF1-4C99-9862-BCD6463702B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57053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8D2876-2594-E9C7-0820-B0B35EB99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8401947-4E27-FDA4-BA67-C825B80D1E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36BA578-A92D-6E4C-0FC8-E62664C8D3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C5B5A9E-1777-B672-4BC3-6E9A0A579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B738B-5ED9-4773-88C4-4A1AD3177A68}" type="datetimeFigureOut">
              <a:rPr lang="es-MX" smtClean="0"/>
              <a:t>13/03/2026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F952D9D-452B-199F-D591-CBEBBA2C7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E3E5B93-67FF-CB77-50F7-8791FED23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85702-0FF1-4C99-9862-BCD6463702B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01897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FB948DB-3C15-CFAE-08A7-C516C014D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6E5012F-6EDE-4188-A5A6-1AB9A5CA0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3FE8B4-7DB8-1CB8-B433-C860679950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96B738B-5ED9-4773-88C4-4A1AD3177A68}" type="datetimeFigureOut">
              <a:rPr lang="es-MX" smtClean="0"/>
              <a:t>13/03/2026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64B1EA-017D-6AF7-D25F-CCBCCD4A30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F2E80CA-B505-7C31-EF2B-F3E314CCE1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FA85702-0FF1-4C99-9862-BCD6463702B9}" type="slidenum">
              <a:rPr lang="es-MX" smtClean="0"/>
              <a:t>‹Nº›</a:t>
            </a:fld>
            <a:endParaRPr lang="es-MX"/>
          </a:p>
        </p:txBody>
      </p:sp>
      <p:pic>
        <p:nvPicPr>
          <p:cNvPr id="7" name="Imagen 6" descr="Imagen en blanco y negro&#10;&#10;El contenido generado por IA puede ser incorrecto.">
            <a:extLst>
              <a:ext uri="{FF2B5EF4-FFF2-40B4-BE49-F238E27FC236}">
                <a16:creationId xmlns:a16="http://schemas.microsoft.com/office/drawing/2014/main" id="{2F9E36E0-9495-107D-FF59-F970AB6371F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Imagen 7" descr="Imagen que contiene Texto&#10;&#10;El contenido generado por IA puede ser incorrecto.">
            <a:extLst>
              <a:ext uri="{FF2B5EF4-FFF2-40B4-BE49-F238E27FC236}">
                <a16:creationId xmlns:a16="http://schemas.microsoft.com/office/drawing/2014/main" id="{A99C43C7-EB28-FAF2-B79E-C7E502D6F0C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 l="1033" t="546" r="1033" b="10402"/>
          <a:stretch>
            <a:fillRect/>
          </a:stretch>
        </p:blipFill>
        <p:spPr>
          <a:xfrm>
            <a:off x="0" y="5695951"/>
            <a:ext cx="2257424" cy="1162049"/>
          </a:xfrm>
          <a:prstGeom prst="triangle">
            <a:avLst/>
          </a:prstGeom>
        </p:spPr>
      </p:pic>
      <p:pic>
        <p:nvPicPr>
          <p:cNvPr id="9" name="Imagen 8" descr="Imagen que contiene Texto&#10;&#10;El contenido generado por IA puede ser incorrecto.">
            <a:extLst>
              <a:ext uri="{FF2B5EF4-FFF2-40B4-BE49-F238E27FC236}">
                <a16:creationId xmlns:a16="http://schemas.microsoft.com/office/drawing/2014/main" id="{17E9048D-7359-3B9E-2D01-491D1FDF535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 l="1033" t="546" r="1033" b="10402"/>
          <a:stretch>
            <a:fillRect/>
          </a:stretch>
        </p:blipFill>
        <p:spPr>
          <a:xfrm rot="16200000">
            <a:off x="10482264" y="4890294"/>
            <a:ext cx="2257424" cy="1162049"/>
          </a:xfrm>
          <a:prstGeom prst="triangle">
            <a:avLst/>
          </a:prstGeom>
        </p:spPr>
      </p:pic>
      <p:pic>
        <p:nvPicPr>
          <p:cNvPr id="11" name="Imagen 10" descr="Icono&#10;&#10;El contenido generado por IA puede ser incorrecto.">
            <a:extLst>
              <a:ext uri="{FF2B5EF4-FFF2-40B4-BE49-F238E27FC236}">
                <a16:creationId xmlns:a16="http://schemas.microsoft.com/office/drawing/2014/main" id="{3D3A641E-872D-1284-E40B-443FCE8A960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28571" y1="24765" x2="28571" y2="24765"/>
                        <a14:foregroundMark x1="39594" y1="15009" x2="39594" y2="15009"/>
                        <a14:foregroundMark x1="52910" y1="15009" x2="52910" y2="15009"/>
                        <a14:foregroundMark x1="63580" y1="15572" x2="63580" y2="15572"/>
                        <a14:foregroundMark x1="30159" y1="34146" x2="30159" y2="34146"/>
                        <a14:foregroundMark x1="37478" y1="33302" x2="37478" y2="33302"/>
                        <a14:foregroundMark x1="42681" y1="32458" x2="42681" y2="32458"/>
                        <a14:foregroundMark x1="46649" y1="31707" x2="46649" y2="31707"/>
                        <a14:foregroundMark x1="53351" y1="34146" x2="53351" y2="34146"/>
                        <a14:foregroundMark x1="60141" y1="32458" x2="60141" y2="32458"/>
                        <a14:foregroundMark x1="65961" y1="33021" x2="65961" y2="33021"/>
                        <a14:foregroundMark x1="59436" y1="83865" x2="59436" y2="83865"/>
                        <a14:foregroundMark x1="52116" y1="63039" x2="52116" y2="63039"/>
                        <a14:foregroundMark x1="48148" y1="53565" x2="48148" y2="53565"/>
                        <a14:foregroundMark x1="39330" y1="55253" x2="39330" y2="55253"/>
                        <a14:foregroundMark x1="34832" y1="61914" x2="34832" y2="61914"/>
                        <a14:foregroundMark x1="56261" y1="55535" x2="56261" y2="55535"/>
                        <a14:foregroundMark x1="61464" y1="62195" x2="61464" y2="62195"/>
                        <a14:backgroundMark x1="64638" y1="20544" x2="64638" y2="20544"/>
                        <a14:backgroundMark x1="67460" y1="35553" x2="67460" y2="35553"/>
                        <a14:backgroundMark x1="60935" y1="35272" x2="60935" y2="35272"/>
                        <a14:backgroundMark x1="28836" y1="35553" x2="28042" y2="35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15" t="7940" r="11875" b="5753"/>
          <a:stretch>
            <a:fillRect/>
          </a:stretch>
        </p:blipFill>
        <p:spPr>
          <a:xfrm>
            <a:off x="10425902" y="365125"/>
            <a:ext cx="1208098" cy="1281113"/>
          </a:xfrm>
          <a:prstGeom prst="rect">
            <a:avLst/>
          </a:prstGeom>
        </p:spPr>
      </p:pic>
      <p:pic>
        <p:nvPicPr>
          <p:cNvPr id="13" name="Imagen 12" descr="Logotipo&#10;&#10;El contenido generado por IA puede ser incorrecto.">
            <a:extLst>
              <a:ext uri="{FF2B5EF4-FFF2-40B4-BE49-F238E27FC236}">
                <a16:creationId xmlns:a16="http://schemas.microsoft.com/office/drawing/2014/main" id="{CFD9BEF5-52C9-2E24-4400-46C1725D16D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98" y="424921"/>
            <a:ext cx="2736843" cy="87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1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aventurasenpapel.com.mx/wp-content/uploads/2024/09/ACTIVIDADES-COMPLEMENTARIAS-DE-ALFABETIZACION-INICIAL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KKD1CFpww04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12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gestion.cte.sep.gob.mx/insumos/#!/ciclo_2526-0-s0-0-1-s0_apa_tema-s0_ele_tema2-0" TargetMode="Externa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CFB0EE-8C1A-6848-347B-C14AB2BCBD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3973" y="2171700"/>
            <a:ext cx="9144000" cy="2377440"/>
          </a:xfrm>
        </p:spPr>
        <p:txBody>
          <a:bodyPr>
            <a:normAutofit/>
          </a:bodyPr>
          <a:lstStyle/>
          <a:p>
            <a:r>
              <a:rPr lang="es-ES" sz="4000" b="1" dirty="0">
                <a:solidFill>
                  <a:schemeClr val="tx2"/>
                </a:solidFill>
                <a:latin typeface="Congenial" panose="02000503040000020004" pitchFamily="2" charset="0"/>
              </a:rPr>
              <a:t>Consejo Técnico Escolar</a:t>
            </a:r>
            <a:br>
              <a:rPr lang="es-ES" sz="4000" b="1" dirty="0">
                <a:solidFill>
                  <a:schemeClr val="tx2"/>
                </a:solidFill>
                <a:latin typeface="Congenial" panose="02000503040000020004" pitchFamily="2" charset="0"/>
              </a:rPr>
            </a:br>
            <a:r>
              <a:rPr lang="es-ES" sz="4000" b="1" dirty="0">
                <a:solidFill>
                  <a:schemeClr val="tx2"/>
                </a:solidFill>
                <a:latin typeface="Congenial" panose="02000503040000020004" pitchFamily="2" charset="0"/>
              </a:rPr>
              <a:t>Sexta sesión </a:t>
            </a:r>
            <a:br>
              <a:rPr lang="es-ES" sz="4000" b="1" dirty="0">
                <a:solidFill>
                  <a:schemeClr val="tx2"/>
                </a:solidFill>
                <a:latin typeface="Congenial" panose="02000503040000020004" pitchFamily="2" charset="0"/>
              </a:rPr>
            </a:br>
            <a:r>
              <a:rPr lang="es-ES" sz="4000" b="1" dirty="0">
                <a:solidFill>
                  <a:schemeClr val="tx2"/>
                </a:solidFill>
                <a:latin typeface="Congenial" panose="02000503040000020004" pitchFamily="2" charset="0"/>
              </a:rPr>
              <a:t>Primaria</a:t>
            </a:r>
            <a:br>
              <a:rPr lang="es-ES" sz="4000" b="1" dirty="0">
                <a:solidFill>
                  <a:schemeClr val="tx2"/>
                </a:solidFill>
                <a:latin typeface="Congenial" panose="02000503040000020004" pitchFamily="2" charset="0"/>
              </a:rPr>
            </a:br>
            <a:r>
              <a:rPr lang="es-ES" sz="4000" b="1" dirty="0">
                <a:solidFill>
                  <a:schemeClr val="tx2"/>
                </a:solidFill>
                <a:latin typeface="Congenial" panose="02000503040000020004" pitchFamily="2" charset="0"/>
              </a:rPr>
              <a:t>Ciclo escolar 2025- 2026</a:t>
            </a:r>
            <a:endParaRPr lang="es-MX" sz="4000" b="1" dirty="0">
              <a:solidFill>
                <a:schemeClr val="tx2"/>
              </a:solidFill>
              <a:latin typeface="Congenial" panose="02000503040000020004" pitchFamily="2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A0431F4-259D-5CD3-A612-F64CB07CBC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0286" y="5472792"/>
            <a:ext cx="7848371" cy="1073149"/>
          </a:xfrm>
        </p:spPr>
        <p:txBody>
          <a:bodyPr/>
          <a:lstStyle/>
          <a:p>
            <a:pPr algn="r"/>
            <a:r>
              <a:rPr lang="es-MX" b="1" dirty="0">
                <a:solidFill>
                  <a:schemeClr val="tx2"/>
                </a:solidFill>
                <a:latin typeface="Congenial" panose="02000503040000020004" pitchFamily="2" charset="0"/>
              </a:rPr>
              <a:t>27 de marzo</a:t>
            </a:r>
          </a:p>
        </p:txBody>
      </p:sp>
    </p:spTree>
    <p:extLst>
      <p:ext uri="{BB962C8B-B14F-4D97-AF65-F5344CB8AC3E}">
        <p14:creationId xmlns:p14="http://schemas.microsoft.com/office/powerpoint/2010/main" val="1743293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CBE46612-9C2F-4D2D-1B06-C1A428845C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0390"/>
          <a:stretch>
            <a:fillRect/>
          </a:stretch>
        </p:blipFill>
        <p:spPr>
          <a:xfrm rot="21141754">
            <a:off x="444526" y="4664190"/>
            <a:ext cx="3506392" cy="201200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85619533-115F-3571-6C30-88C053B34F20}"/>
              </a:ext>
            </a:extLst>
          </p:cNvPr>
          <p:cNvGrpSpPr/>
          <p:nvPr/>
        </p:nvGrpSpPr>
        <p:grpSpPr>
          <a:xfrm>
            <a:off x="226805" y="3416222"/>
            <a:ext cx="9630209" cy="1342663"/>
            <a:chOff x="1388962" y="4265898"/>
            <a:chExt cx="10116274" cy="1342663"/>
          </a:xfrm>
        </p:grpSpPr>
        <p:sp>
          <p:nvSpPr>
            <p:cNvPr id="5" name="Flecha: a la derecha 4">
              <a:extLst>
                <a:ext uri="{FF2B5EF4-FFF2-40B4-BE49-F238E27FC236}">
                  <a16:creationId xmlns:a16="http://schemas.microsoft.com/office/drawing/2014/main" id="{FFDA70D7-E609-98E3-3F26-086CA2151CCF}"/>
                </a:ext>
              </a:extLst>
            </p:cNvPr>
            <p:cNvSpPr/>
            <p:nvPr/>
          </p:nvSpPr>
          <p:spPr>
            <a:xfrm>
              <a:off x="1388962" y="4699949"/>
              <a:ext cx="10116274" cy="428263"/>
            </a:xfrm>
            <a:prstGeom prst="rightArrow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noProof="0" dirty="0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CBCE7672-DE90-ACFF-2857-42277DA9C77F}"/>
                </a:ext>
              </a:extLst>
            </p:cNvPr>
            <p:cNvSpPr/>
            <p:nvPr/>
          </p:nvSpPr>
          <p:spPr>
            <a:xfrm>
              <a:off x="1570163" y="4265898"/>
              <a:ext cx="1916996" cy="1296364"/>
            </a:xfrm>
            <a:prstGeom prst="rect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b="1" noProof="0" dirty="0"/>
                <a:t>1. Sensibilización y construcción de objetivos compartidos</a:t>
              </a:r>
            </a:p>
          </p:txBody>
        </p:sp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93124CE0-4D58-4ED1-AFC7-D0C52149E834}"/>
                </a:ext>
              </a:extLst>
            </p:cNvPr>
            <p:cNvSpPr/>
            <p:nvPr/>
          </p:nvSpPr>
          <p:spPr>
            <a:xfrm>
              <a:off x="3756510" y="4265898"/>
              <a:ext cx="2124604" cy="1296364"/>
            </a:xfrm>
            <a:prstGeom prst="rect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5000"/>
                </a:lnSpc>
                <a:spcBef>
                  <a:spcPts val="1000"/>
                </a:spcBef>
                <a:buNone/>
              </a:pPr>
              <a:r>
                <a:rPr lang="es-MX" b="1" noProof="0" dirty="0">
                  <a:solidFill>
                    <a:schemeClr val="bg1"/>
                  </a:solidFill>
                  <a:ea typeface="MS Gothic" panose="020B0609070205080204" pitchFamily="49" charset="-128"/>
                  <a:cs typeface="Times New Roman" panose="02020603050405020304" pitchFamily="18" charset="0"/>
                </a:rPr>
                <a:t> 2. Trabajo colaborativo y reflexión sobre la práctica</a:t>
              </a:r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D930AC98-161F-1B3A-EF66-2CBAE3DFF98E}"/>
                </a:ext>
              </a:extLst>
            </p:cNvPr>
            <p:cNvSpPr/>
            <p:nvPr/>
          </p:nvSpPr>
          <p:spPr>
            <a:xfrm>
              <a:off x="6150465" y="4265898"/>
              <a:ext cx="2124604" cy="1342663"/>
            </a:xfrm>
            <a:prstGeom prst="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5000"/>
                </a:lnSpc>
                <a:spcBef>
                  <a:spcPts val="1000"/>
                </a:spcBef>
              </a:pPr>
              <a:r>
                <a:rPr lang="es-MX" noProof="0" dirty="0">
                  <a:solidFill>
                    <a:schemeClr val="bg1"/>
                  </a:solidFill>
                  <a:ea typeface="MS Gothic" panose="020B0609070205080204" pitchFamily="49" charset="-128"/>
                  <a:cs typeface="Times New Roman" panose="02020603050405020304" pitchFamily="18" charset="0"/>
                </a:rPr>
                <a:t> </a:t>
              </a:r>
            </a:p>
            <a:p>
              <a:pPr algn="ctr">
                <a:lnSpc>
                  <a:spcPct val="115000"/>
                </a:lnSpc>
                <a:spcBef>
                  <a:spcPts val="1000"/>
                </a:spcBef>
              </a:pPr>
              <a:r>
                <a:rPr lang="es-MX" b="1" noProof="0" dirty="0"/>
                <a:t>3. Autonomía profesional y toma de decisiones</a:t>
              </a:r>
            </a:p>
            <a:p>
              <a:pPr algn="ctr">
                <a:lnSpc>
                  <a:spcPct val="115000"/>
                </a:lnSpc>
                <a:spcBef>
                  <a:spcPts val="1000"/>
                </a:spcBef>
                <a:buNone/>
              </a:pPr>
              <a:endParaRPr lang="es-MX" noProof="0" dirty="0">
                <a:solidFill>
                  <a:schemeClr val="bg1"/>
                </a:solidFill>
                <a:ea typeface="MS Gothic" panose="020B0609070205080204" pitchFamily="49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Rectángulo 8">
            <a:extLst>
              <a:ext uri="{FF2B5EF4-FFF2-40B4-BE49-F238E27FC236}">
                <a16:creationId xmlns:a16="http://schemas.microsoft.com/office/drawing/2014/main" id="{62294269-5F6E-6FAB-8210-3FC16B780114}"/>
              </a:ext>
            </a:extLst>
          </p:cNvPr>
          <p:cNvSpPr/>
          <p:nvPr/>
        </p:nvSpPr>
        <p:spPr>
          <a:xfrm>
            <a:off x="9954890" y="3102429"/>
            <a:ext cx="2124604" cy="190685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Bef>
                <a:spcPts val="1000"/>
              </a:spcBef>
            </a:pPr>
            <a:r>
              <a:rPr lang="es-MX" sz="2000" noProof="0" dirty="0">
                <a:solidFill>
                  <a:schemeClr val="bg1"/>
                </a:solidFill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15000"/>
              </a:lnSpc>
              <a:spcBef>
                <a:spcPts val="1000"/>
              </a:spcBef>
            </a:pPr>
            <a:r>
              <a:rPr lang="es-ES" sz="2000" b="1" noProof="0" dirty="0"/>
              <a:t>5. Monitoreo y valoración de avances</a:t>
            </a:r>
          </a:p>
          <a:p>
            <a:pPr algn="ctr">
              <a:lnSpc>
                <a:spcPct val="115000"/>
              </a:lnSpc>
              <a:spcBef>
                <a:spcPts val="1000"/>
              </a:spcBef>
              <a:buNone/>
            </a:pPr>
            <a:endParaRPr lang="es-MX" sz="2000" noProof="0" dirty="0">
              <a:solidFill>
                <a:schemeClr val="bg1"/>
              </a:solidFill>
              <a:ea typeface="MS Gothic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92F06F57-E67D-5348-9FE1-3C3719379352}"/>
              </a:ext>
            </a:extLst>
          </p:cNvPr>
          <p:cNvSpPr/>
          <p:nvPr/>
        </p:nvSpPr>
        <p:spPr>
          <a:xfrm>
            <a:off x="7147306" y="3429000"/>
            <a:ext cx="2124604" cy="1342663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Bef>
                <a:spcPts val="1000"/>
              </a:spcBef>
            </a:pPr>
            <a:r>
              <a:rPr lang="es-MX" noProof="0" dirty="0">
                <a:solidFill>
                  <a:schemeClr val="bg1"/>
                </a:solidFill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15000"/>
              </a:lnSpc>
              <a:spcBef>
                <a:spcPts val="1000"/>
              </a:spcBef>
            </a:pPr>
            <a:r>
              <a:rPr lang="es-ES" b="1" noProof="0" dirty="0"/>
              <a:t>4. Clima de confianza, respeto y colaboración</a:t>
            </a:r>
          </a:p>
          <a:p>
            <a:pPr algn="ctr">
              <a:lnSpc>
                <a:spcPct val="115000"/>
              </a:lnSpc>
              <a:spcBef>
                <a:spcPts val="1000"/>
              </a:spcBef>
              <a:buNone/>
            </a:pPr>
            <a:endParaRPr lang="es-MX" noProof="0" dirty="0">
              <a:solidFill>
                <a:schemeClr val="bg1"/>
              </a:solidFill>
              <a:ea typeface="MS Gothic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EED58BE-9B4D-3D84-D91E-E3CFC598B1CE}"/>
              </a:ext>
            </a:extLst>
          </p:cNvPr>
          <p:cNvSpPr txBox="1"/>
          <p:nvPr/>
        </p:nvSpPr>
        <p:spPr>
          <a:xfrm>
            <a:off x="1311744" y="1555290"/>
            <a:ext cx="985565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000" noProof="0" dirty="0"/>
              <a:t>Durante las 4 sesiones anteriores hemos abordado aspectos relevantes de la conformación de nuestra Comunidad de Aprendizaje. Ahora </a:t>
            </a:r>
            <a:r>
              <a:rPr lang="es-ES" sz="2000" b="1" noProof="0" dirty="0">
                <a:solidFill>
                  <a:schemeClr val="accent4">
                    <a:lumMod val="75000"/>
                  </a:schemeClr>
                </a:solidFill>
              </a:rPr>
              <a:t>trabajemos</a:t>
            </a:r>
            <a:r>
              <a:rPr lang="es-ES" sz="2000" noProof="0" dirty="0"/>
              <a:t> sobre el último aspecto: </a:t>
            </a:r>
            <a:r>
              <a:rPr lang="es-ES" sz="2000" b="1" noProof="0" dirty="0">
                <a:solidFill>
                  <a:schemeClr val="accent4">
                    <a:lumMod val="75000"/>
                  </a:schemeClr>
                </a:solidFill>
              </a:rPr>
              <a:t>5. Monitoreo y valoración de avances</a:t>
            </a:r>
            <a:r>
              <a:rPr lang="es-ES" sz="2000" noProof="0" dirty="0"/>
              <a:t>, de una manera </a:t>
            </a:r>
            <a:r>
              <a:rPr lang="es-ES" sz="2000" b="1" noProof="0" dirty="0">
                <a:solidFill>
                  <a:schemeClr val="accent4">
                    <a:lumMod val="75000"/>
                  </a:schemeClr>
                </a:solidFill>
              </a:rPr>
              <a:t>vivencial y práctica,</a:t>
            </a:r>
            <a:r>
              <a:rPr lang="es-ES" sz="2000" noProof="0" dirty="0"/>
              <a:t> valorando los avances y las áreas de mejora con actividades que implicarán el trabajo colaborativo y la reflexión sobre la práctica en un clima de confianza y respeto. 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7FCF54B-7A09-79AF-582D-23EB3455CD12}"/>
              </a:ext>
            </a:extLst>
          </p:cNvPr>
          <p:cNvSpPr txBox="1"/>
          <p:nvPr/>
        </p:nvSpPr>
        <p:spPr>
          <a:xfrm>
            <a:off x="3778177" y="5427134"/>
            <a:ext cx="6738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chemeClr val="accent4">
                    <a:lumMod val="75000"/>
                  </a:schemeClr>
                </a:solidFill>
              </a:rPr>
              <a:t>Nuestra Comunidad de Aprendizaje en acción</a:t>
            </a:r>
          </a:p>
        </p:txBody>
      </p:sp>
      <p:sp>
        <p:nvSpPr>
          <p:cNvPr id="14" name="AutoShape 2">
            <a:extLst>
              <a:ext uri="{FF2B5EF4-FFF2-40B4-BE49-F238E27FC236}">
                <a16:creationId xmlns:a16="http://schemas.microsoft.com/office/drawing/2014/main" id="{231D45C5-AC4A-571A-DB89-1D10FFC4E7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52164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A3368-2BAC-1041-E6C0-B2643827F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FF2B5EF4-FFF2-40B4-BE49-F238E27FC236}">
                <a16:creationId xmlns:a16="http://schemas.microsoft.com/office/drawing/2014/main" id="{89F409D1-EE1C-EC29-C9D3-72B7D1FB4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88" y="2296886"/>
            <a:ext cx="3036226" cy="256902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6AA16BF-B361-169D-87F2-C8504C822964}"/>
              </a:ext>
            </a:extLst>
          </p:cNvPr>
          <p:cNvSpPr txBox="1"/>
          <p:nvPr/>
        </p:nvSpPr>
        <p:spPr>
          <a:xfrm>
            <a:off x="3036718" y="1503908"/>
            <a:ext cx="6248797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00" b="1" dirty="0">
                <a:solidFill>
                  <a:schemeClr val="accent4">
                    <a:lumMod val="75000"/>
                  </a:schemeClr>
                </a:solidFill>
              </a:rPr>
              <a:t>Dialoguemos como comunidad de aprendizaje </a:t>
            </a:r>
            <a:r>
              <a:rPr lang="es-MX" sz="2000" noProof="0" dirty="0"/>
              <a:t>para valorar avances, </a:t>
            </a:r>
            <a:r>
              <a:rPr lang="es-ES" sz="2000" dirty="0"/>
              <a:t>encontrar soluciones a los problemas que enfrentamos, aprender de las experiencias de las y los compañeros docentes </a:t>
            </a:r>
            <a:r>
              <a:rPr lang="es-MX" sz="2000" dirty="0"/>
              <a:t>y </a:t>
            </a:r>
            <a:r>
              <a:rPr lang="es-ES" sz="2000" noProof="0" dirty="0"/>
              <a:t>juntos reflexionar sobre </a:t>
            </a:r>
            <a:r>
              <a:rPr lang="es-ES" sz="2000" dirty="0"/>
              <a:t>nuestras</a:t>
            </a:r>
            <a:r>
              <a:rPr lang="es-ES" sz="2000" noProof="0" dirty="0"/>
              <a:t> prácticas de enseñanza.</a:t>
            </a:r>
          </a:p>
          <a:p>
            <a:pPr algn="just"/>
            <a:endParaRPr lang="es-ES" sz="2000" noProof="0" dirty="0"/>
          </a:p>
          <a:p>
            <a:pPr algn="just"/>
            <a:r>
              <a:rPr lang="es-ES" sz="2400" dirty="0"/>
              <a:t>Para iniciar:</a:t>
            </a:r>
            <a:endParaRPr lang="es-ES" sz="2400" noProof="0" dirty="0"/>
          </a:p>
          <a:p>
            <a:pPr algn="just"/>
            <a:endParaRPr lang="es-ES" sz="2000" noProof="0" dirty="0"/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ES" sz="2000" b="1" dirty="0">
                <a:solidFill>
                  <a:schemeClr val="accent4">
                    <a:lumMod val="75000"/>
                  </a:schemeClr>
                </a:solidFill>
              </a:rPr>
              <a:t>Recordemos </a:t>
            </a:r>
            <a:r>
              <a:rPr lang="es-ES" sz="2000" dirty="0"/>
              <a:t>¿Qué es una comunidad de aprendizaje y cuáles son sus características principales?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ES" sz="2000" b="1" dirty="0">
                <a:solidFill>
                  <a:schemeClr val="accent4">
                    <a:lumMod val="75000"/>
                  </a:schemeClr>
                </a:solidFill>
              </a:rPr>
              <a:t>Reconozcamos</a:t>
            </a:r>
            <a:r>
              <a:rPr lang="es-ES" sz="2000" dirty="0"/>
              <a:t> los avances que tenemos en la permanencia y aprendizajes de nuestros estudiantes.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ES" sz="2000" b="1" dirty="0">
                <a:solidFill>
                  <a:schemeClr val="accent4">
                    <a:lumMod val="75000"/>
                  </a:schemeClr>
                </a:solidFill>
              </a:rPr>
              <a:t>Elaboremos </a:t>
            </a:r>
            <a:r>
              <a:rPr lang="es-ES" sz="2000" dirty="0"/>
              <a:t>un listado de logros que pueden colocar a la vista de todos y que son el punto de referencia para la siguiente actividad.</a:t>
            </a: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9F56A8B7-32FC-B414-3F2E-D42DA3C10BA6}"/>
              </a:ext>
            </a:extLst>
          </p:cNvPr>
          <p:cNvSpPr/>
          <p:nvPr/>
        </p:nvSpPr>
        <p:spPr>
          <a:xfrm>
            <a:off x="9285515" y="5714999"/>
            <a:ext cx="2679419" cy="707572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/>
              <a:t>Plenaria</a:t>
            </a:r>
          </a:p>
        </p:txBody>
      </p:sp>
      <p:pic>
        <p:nvPicPr>
          <p:cNvPr id="12" name="Imagen 11" descr="Forma&#10;&#10;El contenido generado por IA puede ser incorrecto.">
            <a:extLst>
              <a:ext uri="{FF2B5EF4-FFF2-40B4-BE49-F238E27FC236}">
                <a16:creationId xmlns:a16="http://schemas.microsoft.com/office/drawing/2014/main" id="{FF38C59B-B3A8-2835-1D7F-3BA79D874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2357" y="1654627"/>
            <a:ext cx="2623555" cy="2789419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4DA9DE28-DE56-7022-2BD7-601B22C279FD}"/>
              </a:ext>
            </a:extLst>
          </p:cNvPr>
          <p:cNvSpPr txBox="1"/>
          <p:nvPr/>
        </p:nvSpPr>
        <p:spPr>
          <a:xfrm rot="10800000" flipV="1">
            <a:off x="9731827" y="2264506"/>
            <a:ext cx="208461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600" b="1" i="1" u="sng" noProof="0" dirty="0"/>
              <a:t>“Un clima de confianza, respeto y colaboración hace la diferencia en las Comunidades que aprenden”</a:t>
            </a:r>
            <a:endParaRPr lang="es-MX" sz="1600" b="1" dirty="0"/>
          </a:p>
        </p:txBody>
      </p:sp>
      <p:sp>
        <p:nvSpPr>
          <p:cNvPr id="15" name="AutoShape 2" descr="Resultado de imagen de imágenes de docentes evaluando">
            <a:extLst>
              <a:ext uri="{FF2B5EF4-FFF2-40B4-BE49-F238E27FC236}">
                <a16:creationId xmlns:a16="http://schemas.microsoft.com/office/drawing/2014/main" id="{EBC1BFB4-D66C-89AB-4ADB-CB9A82E170C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7" name="AutoShape 4" descr="Coevaluación: qué es y cómo llevarla a cabo">
            <a:extLst>
              <a:ext uri="{FF2B5EF4-FFF2-40B4-BE49-F238E27FC236}">
                <a16:creationId xmlns:a16="http://schemas.microsoft.com/office/drawing/2014/main" id="{D759CECB-2A7E-31EA-A56D-9EC1235D58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974788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EC0874-1929-DA63-1739-9356945B57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79CEB244-3AA2-9817-A895-19BB886C6F65}"/>
              </a:ext>
            </a:extLst>
          </p:cNvPr>
          <p:cNvSpPr/>
          <p:nvPr/>
        </p:nvSpPr>
        <p:spPr>
          <a:xfrm>
            <a:off x="8457433" y="6052728"/>
            <a:ext cx="2679419" cy="707572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/>
              <a:t>Equipos/plenaria </a:t>
            </a:r>
          </a:p>
        </p:txBody>
      </p:sp>
      <p:sp>
        <p:nvSpPr>
          <p:cNvPr id="15" name="AutoShape 2" descr="Resultado de imagen de imágenes de docentes evaluando">
            <a:extLst>
              <a:ext uri="{FF2B5EF4-FFF2-40B4-BE49-F238E27FC236}">
                <a16:creationId xmlns:a16="http://schemas.microsoft.com/office/drawing/2014/main" id="{78B7A14F-3E92-2F3E-0032-1FCF3B6548B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7" name="AutoShape 4" descr="Coevaluación: qué es y cómo llevarla a cabo">
            <a:extLst>
              <a:ext uri="{FF2B5EF4-FFF2-40B4-BE49-F238E27FC236}">
                <a16:creationId xmlns:a16="http://schemas.microsoft.com/office/drawing/2014/main" id="{F5EBA1F4-9665-28B5-65E3-BEAF32611E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F5868057-DC17-DC9E-5A47-E163150EFCE3}"/>
              </a:ext>
            </a:extLst>
          </p:cNvPr>
          <p:cNvSpPr txBox="1"/>
          <p:nvPr/>
        </p:nvSpPr>
        <p:spPr>
          <a:xfrm>
            <a:off x="800099" y="1773450"/>
            <a:ext cx="105918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00" b="1" dirty="0">
                <a:solidFill>
                  <a:schemeClr val="accent4">
                    <a:lumMod val="75000"/>
                  </a:schemeClr>
                </a:solidFill>
              </a:rPr>
              <a:t>Integrémonos</a:t>
            </a:r>
            <a:r>
              <a:rPr lang="es-MX" sz="2000" dirty="0"/>
              <a:t> en  pares, grados o fases para </a:t>
            </a:r>
            <a:r>
              <a:rPr lang="es-MX" sz="2000" b="1" dirty="0">
                <a:solidFill>
                  <a:schemeClr val="accent4">
                    <a:lumMod val="75000"/>
                  </a:schemeClr>
                </a:solidFill>
              </a:rPr>
              <a:t>compartir</a:t>
            </a:r>
            <a:r>
              <a:rPr lang="es-MX" sz="2000" dirty="0"/>
              <a:t> la problemática que priorizamos  (actividad previa b), con la finalidad de que con la experiencia y aportaciones de todos </a:t>
            </a:r>
            <a:r>
              <a:rPr lang="es-MX" sz="2000" b="1" dirty="0">
                <a:solidFill>
                  <a:schemeClr val="accent4">
                    <a:lumMod val="75000"/>
                  </a:schemeClr>
                </a:solidFill>
              </a:rPr>
              <a:t>elaboremos </a:t>
            </a:r>
            <a:r>
              <a:rPr lang="es-MX" sz="2000" dirty="0"/>
              <a:t>propuestas de atención a las problemáticas planteadas.</a:t>
            </a:r>
          </a:p>
          <a:p>
            <a:pPr algn="just"/>
            <a:r>
              <a:rPr lang="es-MX" sz="2000" b="1" dirty="0">
                <a:solidFill>
                  <a:schemeClr val="accent4">
                    <a:lumMod val="75000"/>
                  </a:schemeClr>
                </a:solidFill>
              </a:rPr>
              <a:t>Registremos</a:t>
            </a:r>
            <a:r>
              <a:rPr lang="es-MX" sz="2000" dirty="0"/>
              <a:t> las propuestas de atención</a:t>
            </a: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7A0BDEED-D3E9-6D2F-251E-3FDCD1769B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5392541"/>
              </p:ext>
            </p:extLst>
          </p:nvPr>
        </p:nvGraphicFramePr>
        <p:xfrm>
          <a:off x="800099" y="3187608"/>
          <a:ext cx="10559145" cy="2865120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3519715">
                  <a:extLst>
                    <a:ext uri="{9D8B030D-6E8A-4147-A177-3AD203B41FA5}">
                      <a16:colId xmlns:a16="http://schemas.microsoft.com/office/drawing/2014/main" val="2630306276"/>
                    </a:ext>
                  </a:extLst>
                </a:gridCol>
                <a:gridCol w="3519715">
                  <a:extLst>
                    <a:ext uri="{9D8B030D-6E8A-4147-A177-3AD203B41FA5}">
                      <a16:colId xmlns:a16="http://schemas.microsoft.com/office/drawing/2014/main" val="650439923"/>
                    </a:ext>
                  </a:extLst>
                </a:gridCol>
                <a:gridCol w="3519715">
                  <a:extLst>
                    <a:ext uri="{9D8B030D-6E8A-4147-A177-3AD203B41FA5}">
                      <a16:colId xmlns:a16="http://schemas.microsoft.com/office/drawing/2014/main" val="3448634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Temas /aspectos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Problemática/casos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Atención propuesta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36723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Alfabetización inicial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52297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Lectura/lectura de comprensión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88102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Convencionalidades de la lengua escrita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57012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Matemáticas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8316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Buen trato o convivencia escolar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5208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Otros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2878765"/>
                  </a:ext>
                </a:extLst>
              </a:tr>
            </a:tbl>
          </a:graphicData>
        </a:graphic>
      </p:graphicFrame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AEB1F097-1BEA-E467-DC61-E6E5D5FAA4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6498034"/>
              </p:ext>
            </p:extLst>
          </p:nvPr>
        </p:nvGraphicFramePr>
        <p:xfrm>
          <a:off x="472068" y="380736"/>
          <a:ext cx="11552663" cy="1151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117340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19F9DB-FEE7-35F1-9666-3E26C94C2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19236D34-C898-B8F7-1A8F-3F3C9DB8CB93}"/>
              </a:ext>
            </a:extLst>
          </p:cNvPr>
          <p:cNvSpPr/>
          <p:nvPr/>
        </p:nvSpPr>
        <p:spPr>
          <a:xfrm>
            <a:off x="3178629" y="2743200"/>
            <a:ext cx="5660571" cy="1905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¿Qué nos dice el reporte escuela de la PAF?</a:t>
            </a:r>
          </a:p>
        </p:txBody>
      </p:sp>
    </p:spTree>
    <p:extLst>
      <p:ext uri="{BB962C8B-B14F-4D97-AF65-F5344CB8AC3E}">
        <p14:creationId xmlns:p14="http://schemas.microsoft.com/office/powerpoint/2010/main" val="17561338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728D14C-6AE3-89D8-2B54-426F79271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3225"/>
            <a:ext cx="10515600" cy="4351338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just">
              <a:buNone/>
            </a:pPr>
            <a:endParaRPr lang="es-ES" sz="2000" dirty="0"/>
          </a:p>
          <a:p>
            <a:pPr marL="0" indent="0" algn="just">
              <a:buNone/>
            </a:pPr>
            <a:r>
              <a:rPr lang="es-ES" sz="2000" dirty="0"/>
              <a:t>Durante septiembre realizamos el diagnóstico para determinar el nivel de alfabetización de niñas y niños mediante las herramientas IDAI e ICE. Con base en los datos obtenidos, se han atendido las necesidades de las y los alumnos con el fin de que todas y todos adquieran el principio alfabético.</a:t>
            </a:r>
          </a:p>
          <a:p>
            <a:pPr marL="0" indent="0" algn="just">
              <a:buNone/>
            </a:pPr>
            <a:r>
              <a:rPr lang="es-ES" sz="2000" dirty="0"/>
              <a:t>En este </a:t>
            </a:r>
            <a:r>
              <a:rPr lang="es-ES" sz="2000" b="1" dirty="0"/>
              <a:t>segundo momento de evaluación</a:t>
            </a:r>
            <a:r>
              <a:rPr lang="es-ES" sz="2000" dirty="0"/>
              <a:t> se espera ver reflejados </a:t>
            </a:r>
            <a:r>
              <a:rPr lang="es-ES" sz="2000" b="1" dirty="0"/>
              <a:t>los avances obtenidos; </a:t>
            </a:r>
            <a:r>
              <a:rPr lang="es-ES" sz="2000" dirty="0"/>
              <a:t>sin embargo, es importante recordar que los grupos se conforman de una diversidad de estudiantes, que atraviesan el proceso de alfabetización a distintos ritmos. Por ello, es vital que se preste atención particular a esos casos y que las intervenciones planeadas sean las </a:t>
            </a:r>
            <a:r>
              <a:rPr lang="es-ES" sz="2000" b="1" dirty="0"/>
              <a:t>más pertinentes </a:t>
            </a:r>
            <a:r>
              <a:rPr lang="es-ES" sz="2000" dirty="0"/>
              <a:t>para que todas y todos avancen en el proceso de alfabetización.</a:t>
            </a:r>
          </a:p>
          <a:p>
            <a:pPr marL="0" indent="0" algn="just">
              <a:buNone/>
            </a:pPr>
            <a:r>
              <a:rPr lang="es-ES" sz="2000" dirty="0"/>
              <a:t>Por lo anterior,  es muy importante que analicemos el </a:t>
            </a:r>
            <a:r>
              <a:rPr lang="es-ES" sz="2000" b="1" dirty="0"/>
              <a:t>“Reporte de Escuela”</a:t>
            </a:r>
            <a:r>
              <a:rPr lang="es-ES" sz="2000" dirty="0"/>
              <a:t>, valorar los resultados y definir </a:t>
            </a:r>
            <a:r>
              <a:rPr lang="es-ES" sz="2000" b="1" dirty="0"/>
              <a:t>un plan de acción </a:t>
            </a:r>
            <a:r>
              <a:rPr lang="es-ES" sz="2000" dirty="0"/>
              <a:t>que permita que todos los estudiantes logren la alfabetización al concluir el segundo grado,  así como recuperar a quienes cursan tercero y aún no la han consolidado.</a:t>
            </a:r>
            <a:endParaRPr lang="es-MX" sz="2000" dirty="0"/>
          </a:p>
        </p:txBody>
      </p:sp>
    </p:spTree>
    <p:extLst>
      <p:ext uri="{BB962C8B-B14F-4D97-AF65-F5344CB8AC3E}">
        <p14:creationId xmlns:p14="http://schemas.microsoft.com/office/powerpoint/2010/main" val="22685522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90BC38-F923-7FDA-7D3E-DFEAEDC175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7ADE90E7-58CF-DD4C-4A88-D10FF74F0EA6}"/>
              </a:ext>
            </a:extLst>
          </p:cNvPr>
          <p:cNvSpPr/>
          <p:nvPr/>
        </p:nvSpPr>
        <p:spPr>
          <a:xfrm>
            <a:off x="475581" y="3722085"/>
            <a:ext cx="11240838" cy="3184999"/>
          </a:xfrm>
          <a:prstGeom prst="rect">
            <a:avLst/>
          </a:prstGeom>
          <a:solidFill>
            <a:schemeClr val="bg2"/>
          </a:solidFill>
          <a:ln w="635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1900" dirty="0">
                <a:solidFill>
                  <a:schemeClr val="tx1"/>
                </a:solidFill>
              </a:rPr>
              <a:t>Por equipos </a:t>
            </a:r>
            <a:r>
              <a:rPr lang="es-MX" sz="1900" b="1" dirty="0">
                <a:solidFill>
                  <a:schemeClr val="tx1"/>
                </a:solidFill>
              </a:rPr>
              <a:t>analicemos</a:t>
            </a:r>
            <a:r>
              <a:rPr lang="es-MX" sz="1900" dirty="0">
                <a:solidFill>
                  <a:schemeClr val="tx1"/>
                </a:solidFill>
              </a:rPr>
              <a:t> los datos de los resultados del segundo periodo de evaluación, resultados de RIMA   y el “Reporte escuela” y </a:t>
            </a:r>
            <a:r>
              <a:rPr lang="es-ES" sz="1900" b="1" dirty="0">
                <a:solidFill>
                  <a:schemeClr val="tx1"/>
                </a:solidFill>
              </a:rPr>
              <a:t>dialoguemos</a:t>
            </a:r>
            <a:r>
              <a:rPr lang="es-ES" sz="1900" dirty="0">
                <a:solidFill>
                  <a:schemeClr val="tx1"/>
                </a:solidFill>
              </a:rPr>
              <a:t> sobre las siguientes preguntas: </a:t>
            </a:r>
            <a:endParaRPr lang="es-MX" sz="19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1900" dirty="0">
                <a:solidFill>
                  <a:schemeClr val="tx1"/>
                </a:solidFill>
              </a:rPr>
              <a:t>¿Qué tan lejos estamos como escuela de alcanzar las metas?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1900" dirty="0">
                <a:solidFill>
                  <a:schemeClr val="tx1"/>
                </a:solidFill>
              </a:rPr>
              <a:t>¿Cómo podemos dar seguimiento a las metas compartidas?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1900" dirty="0">
                <a:solidFill>
                  <a:schemeClr val="tx1"/>
                </a:solidFill>
              </a:rPr>
              <a:t>¿Qué acciones podemos hacer como comunidad de aprendizaje para atender con urgencia a niñas y niños de 2o y 3o que aún no llegan al Nivel D?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900" dirty="0">
                <a:solidFill>
                  <a:schemeClr val="tx1"/>
                </a:solidFill>
                <a:latin typeface="Aptos" panose="020B0004020202020204" pitchFamily="34" charset="0"/>
              </a:rPr>
              <a:t>¿Qué </a:t>
            </a:r>
            <a:r>
              <a:rPr lang="es-MX" sz="1900" b="1" dirty="0">
                <a:solidFill>
                  <a:schemeClr val="accent4">
                    <a:lumMod val="75000"/>
                  </a:schemeClr>
                </a:solidFill>
                <a:latin typeface="Aptos" panose="020B0004020202020204" pitchFamily="34" charset="0"/>
              </a:rPr>
              <a:t>tenemos</a:t>
            </a:r>
            <a:r>
              <a:rPr lang="es-MX" sz="1900" dirty="0">
                <a:solidFill>
                  <a:schemeClr val="tx1"/>
                </a:solidFill>
                <a:latin typeface="Aptos" panose="020B0004020202020204" pitchFamily="34" charset="0"/>
              </a:rPr>
              <a:t> que hacer para </a:t>
            </a:r>
            <a:r>
              <a:rPr lang="es-MX" sz="1900" b="1" dirty="0">
                <a:solidFill>
                  <a:schemeClr val="accent4">
                    <a:lumMod val="75000"/>
                  </a:schemeClr>
                </a:solidFill>
                <a:latin typeface="Aptos" panose="020B0004020202020204" pitchFamily="34" charset="0"/>
              </a:rPr>
              <a:t>acelerar el ritmo</a:t>
            </a:r>
            <a:r>
              <a:rPr lang="es-MX" sz="1900" dirty="0">
                <a:solidFill>
                  <a:schemeClr val="accent4">
                    <a:lumMod val="75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s-MX" sz="1900" dirty="0">
                <a:solidFill>
                  <a:schemeClr val="tx1"/>
                </a:solidFill>
                <a:latin typeface="Aptos" panose="020B0004020202020204" pitchFamily="34" charset="0"/>
              </a:rPr>
              <a:t>de avance en primer y segundo grado,  para mejorar resultados de aprendizaje?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900" dirty="0">
                <a:solidFill>
                  <a:schemeClr val="tx1"/>
                </a:solidFill>
                <a:latin typeface="Aptos" panose="020B0004020202020204" pitchFamily="34" charset="0"/>
              </a:rPr>
              <a:t>Reflexionemos e identifiquemos en nuestras prácticas de enseñanza, ¿cuáles son nuestras fortalezas y qué tenemos que mejorar?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238AB8EF-6EBD-7EAB-169A-99FE14521E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8239634"/>
              </p:ext>
            </p:extLst>
          </p:nvPr>
        </p:nvGraphicFramePr>
        <p:xfrm>
          <a:off x="834110" y="1613769"/>
          <a:ext cx="8179526" cy="2108316"/>
        </p:xfrm>
        <a:graphic>
          <a:graphicData uri="http://schemas.openxmlformats.org/drawingml/2006/table">
            <a:tbl>
              <a:tblPr/>
              <a:tblGrid>
                <a:gridCol w="1916346">
                  <a:extLst>
                    <a:ext uri="{9D8B030D-6E8A-4147-A177-3AD203B41FA5}">
                      <a16:colId xmlns:a16="http://schemas.microsoft.com/office/drawing/2014/main" val="3388364413"/>
                    </a:ext>
                  </a:extLst>
                </a:gridCol>
                <a:gridCol w="2138362">
                  <a:extLst>
                    <a:ext uri="{9D8B030D-6E8A-4147-A177-3AD203B41FA5}">
                      <a16:colId xmlns:a16="http://schemas.microsoft.com/office/drawing/2014/main" val="3170630591"/>
                    </a:ext>
                  </a:extLst>
                </a:gridCol>
                <a:gridCol w="2068252">
                  <a:extLst>
                    <a:ext uri="{9D8B030D-6E8A-4147-A177-3AD203B41FA5}">
                      <a16:colId xmlns:a16="http://schemas.microsoft.com/office/drawing/2014/main" val="4176836761"/>
                    </a:ext>
                  </a:extLst>
                </a:gridCol>
                <a:gridCol w="2056566">
                  <a:extLst>
                    <a:ext uri="{9D8B030D-6E8A-4147-A177-3AD203B41FA5}">
                      <a16:colId xmlns:a16="http://schemas.microsoft.com/office/drawing/2014/main" val="4084446360"/>
                    </a:ext>
                  </a:extLst>
                </a:gridCol>
              </a:tblGrid>
              <a:tr h="5156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419" sz="1400">
                          <a:solidFill>
                            <a:srgbClr val="FFFFFF"/>
                          </a:solidFill>
                          <a:effectLst/>
                          <a:latin typeface="+mn-lt"/>
                          <a:ea typeface="Poppins" panose="00000500000000000000" pitchFamily="2" charset="0"/>
                        </a:rPr>
                        <a:t>Instrumento de evaluación</a:t>
                      </a:r>
                      <a:endParaRPr lang="es-MX" sz="140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677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419" sz="1400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Poppins" panose="00000500000000000000" pitchFamily="2" charset="0"/>
                        </a:rPr>
                        <a:t>Primer grado</a:t>
                      </a:r>
                      <a:endParaRPr lang="es-MX" sz="1400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677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419" sz="1400">
                          <a:solidFill>
                            <a:srgbClr val="FFFFFF"/>
                          </a:solidFill>
                          <a:effectLst/>
                          <a:latin typeface="+mn-lt"/>
                          <a:ea typeface="Poppins" panose="00000500000000000000" pitchFamily="2" charset="0"/>
                        </a:rPr>
                        <a:t>Segundo grado</a:t>
                      </a:r>
                      <a:endParaRPr lang="es-MX" sz="140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677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419" sz="1400">
                          <a:solidFill>
                            <a:srgbClr val="FFFFFF"/>
                          </a:solidFill>
                          <a:effectLst/>
                          <a:latin typeface="+mn-lt"/>
                          <a:ea typeface="Poppins" panose="00000500000000000000" pitchFamily="2" charset="0"/>
                        </a:rPr>
                        <a:t>Tercer grado</a:t>
                      </a:r>
                      <a:endParaRPr lang="es-MX" sz="140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677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8184894"/>
                  </a:ext>
                </a:extLst>
              </a:tr>
              <a:tr h="6516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s-419" sz="1400" b="1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Poppins" panose="00000500000000000000" pitchFamily="2" charset="0"/>
                        </a:rPr>
                        <a:t>Alfabetización inicial (IDAI)</a:t>
                      </a:r>
                      <a:endParaRPr lang="es-MX" sz="1400" b="1" dirty="0">
                        <a:solidFill>
                          <a:schemeClr val="accent1"/>
                        </a:solidFill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s-419" sz="1400" dirty="0">
                          <a:effectLst/>
                          <a:latin typeface="+mn-lt"/>
                          <a:ea typeface="Poppins" panose="00000500000000000000" pitchFamily="2" charset="0"/>
                        </a:rPr>
                        <a:t>Al menos el 80 % del estudiantado en Nivel C</a:t>
                      </a:r>
                      <a:endParaRPr lang="es-MX" sz="1400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s-419" sz="1400" dirty="0">
                          <a:effectLst/>
                          <a:latin typeface="+mn-lt"/>
                          <a:ea typeface="Poppins" panose="00000500000000000000" pitchFamily="2" charset="0"/>
                        </a:rPr>
                        <a:t>El 100 % del estudiantado en Nivel D</a:t>
                      </a:r>
                      <a:endParaRPr lang="es-MX" sz="1400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s-419" sz="1400" dirty="0">
                          <a:effectLst/>
                          <a:latin typeface="+mn-lt"/>
                          <a:ea typeface="Poppins" panose="00000500000000000000" pitchFamily="2" charset="0"/>
                        </a:rPr>
                        <a:t>El 100 % del estudiantado en Nivel D</a:t>
                      </a:r>
                      <a:endParaRPr lang="es-MX" sz="1400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6253876"/>
                  </a:ext>
                </a:extLst>
              </a:tr>
              <a:tr h="6516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s-419" sz="1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Poppins" panose="00000500000000000000" pitchFamily="2" charset="0"/>
                        </a:rPr>
                        <a:t>Adquisición de convencionalidades de la escritura (ICE)</a:t>
                      </a:r>
                      <a:endParaRPr lang="es-MX" sz="14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buFont typeface="Symbol" panose="05050102010706020507" pitchFamily="18" charset="2"/>
                        <a:buChar char="-"/>
                      </a:pPr>
                      <a:r>
                        <a:rPr lang="es-419" sz="1400" u="none" strike="noStrike" dirty="0">
                          <a:effectLst/>
                          <a:latin typeface="+mn-lt"/>
                          <a:ea typeface="Poppins" panose="00000500000000000000" pitchFamily="2" charset="0"/>
                        </a:rPr>
                        <a:t> </a:t>
                      </a:r>
                      <a:endParaRPr lang="es-MX" sz="1400" u="none" strike="noStrike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buFont typeface="Symbol" panose="05050102010706020507" pitchFamily="18" charset="2"/>
                        <a:buChar char="-"/>
                      </a:pPr>
                      <a:r>
                        <a:rPr lang="es-419" sz="1400" u="none" strike="noStrike" dirty="0">
                          <a:effectLst/>
                          <a:latin typeface="+mn-lt"/>
                          <a:ea typeface="Poppins" panose="00000500000000000000" pitchFamily="2" charset="0"/>
                        </a:rPr>
                        <a:t> </a:t>
                      </a:r>
                      <a:endParaRPr lang="es-MX" sz="1400" u="none" strike="noStrike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s-419" sz="1400" dirty="0">
                          <a:effectLst/>
                          <a:latin typeface="+mn-lt"/>
                          <a:ea typeface="Poppins" panose="00000500000000000000" pitchFamily="2" charset="0"/>
                        </a:rPr>
                        <a:t>Al menos el 80 % del estudiantado en Nivel 3</a:t>
                      </a:r>
                      <a:endParaRPr lang="es-MX" sz="1400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2151366"/>
                  </a:ext>
                </a:extLst>
              </a:tr>
            </a:tbl>
          </a:graphicData>
        </a:graphic>
      </p:graphicFrame>
      <p:pic>
        <p:nvPicPr>
          <p:cNvPr id="9" name="Imagen 8" descr="Forma&#10;&#10;El contenido generado por IA puede ser incorrecto.">
            <a:extLst>
              <a:ext uri="{FF2B5EF4-FFF2-40B4-BE49-F238E27FC236}">
                <a16:creationId xmlns:a16="http://schemas.microsoft.com/office/drawing/2014/main" id="{0DBB4A12-2A3B-0ACE-0AE1-99BDF4D015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43937">
            <a:off x="9065910" y="1311714"/>
            <a:ext cx="3126090" cy="278941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AB650E4-620A-F0D3-57C1-C2DAD0358201}"/>
              </a:ext>
            </a:extLst>
          </p:cNvPr>
          <p:cNvSpPr txBox="1"/>
          <p:nvPr/>
        </p:nvSpPr>
        <p:spPr>
          <a:xfrm>
            <a:off x="2677121" y="1044102"/>
            <a:ext cx="7707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chemeClr val="accent1"/>
                </a:solidFill>
              </a:rPr>
              <a:t>Recordemos </a:t>
            </a:r>
            <a:r>
              <a:rPr lang="es-MX" sz="2400" dirty="0"/>
              <a:t>las metas que tenemos por grado: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D5BB5B7-6350-6831-95F5-DFFF85AA77D5}"/>
              </a:ext>
            </a:extLst>
          </p:cNvPr>
          <p:cNvSpPr txBox="1"/>
          <p:nvPr/>
        </p:nvSpPr>
        <p:spPr>
          <a:xfrm rot="340677">
            <a:off x="9381200" y="1690760"/>
            <a:ext cx="249550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/>
              <a:t>Es prioritario garantizar que todas las niñas y niños que concluyan 2.o y 3.o de primaria hayan alcanzado el nivel alfabético.    </a:t>
            </a:r>
            <a:endParaRPr lang="es-MX" b="1" dirty="0"/>
          </a:p>
        </p:txBody>
      </p:sp>
    </p:spTree>
    <p:extLst>
      <p:ext uri="{BB962C8B-B14F-4D97-AF65-F5344CB8AC3E}">
        <p14:creationId xmlns:p14="http://schemas.microsoft.com/office/powerpoint/2010/main" val="38442848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E4F30C-1560-81E0-9D94-07100529B3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Resultado de imagen de imágenes de niños leyendo y escribiendo en equipo">
            <a:extLst>
              <a:ext uri="{FF2B5EF4-FFF2-40B4-BE49-F238E27FC236}">
                <a16:creationId xmlns:a16="http://schemas.microsoft.com/office/drawing/2014/main" id="{2CD5CFD5-DF64-F949-9587-E4F9621A5F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AC29E54-3F14-A261-EF32-FD8AD96FFD20}"/>
              </a:ext>
            </a:extLst>
          </p:cNvPr>
          <p:cNvSpPr txBox="1"/>
          <p:nvPr/>
        </p:nvSpPr>
        <p:spPr>
          <a:xfrm>
            <a:off x="3643518" y="1581140"/>
            <a:ext cx="3918857" cy="421775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buNone/>
            </a:pPr>
            <a:r>
              <a:rPr lang="es-419" dirty="0">
                <a:ea typeface="Poppins" panose="00000500000000000000" pitchFamily="2" charset="0"/>
              </a:rPr>
              <a:t>También es </a:t>
            </a:r>
            <a:r>
              <a:rPr lang="es-419" sz="1800" dirty="0">
                <a:effectLst/>
                <a:ea typeface="Poppins" panose="00000500000000000000" pitchFamily="2" charset="0"/>
              </a:rPr>
              <a:t> posible que en este momento del ciclo escolar el estudiantado que no ha llegado al Nivel D ya haya realizado las actividades del </a:t>
            </a:r>
            <a:r>
              <a:rPr lang="es-419" sz="1800" i="1" dirty="0">
                <a:effectLst/>
                <a:ea typeface="Poppins" panose="00000500000000000000" pitchFamily="2" charset="0"/>
              </a:rPr>
              <a:t>Kit de alfabetización inicial</a:t>
            </a:r>
            <a:r>
              <a:rPr lang="es-419" sz="1800" dirty="0">
                <a:effectLst/>
                <a:ea typeface="Poppins" panose="00000500000000000000" pitchFamily="2" charset="0"/>
              </a:rPr>
              <a:t>, pero la labor no ha concluido. Debemos garantizar los aprendizajes imprescindibles de la lengua escrita antes de terminar el ciclo escolar. Para ello, te compartimos la </a:t>
            </a:r>
            <a:r>
              <a:rPr lang="es-419" sz="1800" i="1" u="sng" dirty="0">
                <a:solidFill>
                  <a:srgbClr val="1155CC"/>
                </a:solidFill>
                <a:effectLst/>
                <a:ea typeface="Poppins" panose="00000500000000000000" pitchFamily="2" charset="0"/>
                <a:hlinkClick r:id="rId2"/>
              </a:rPr>
              <a:t>Batería de actividades complementarias para garantizar la alfabetización inicial</a:t>
            </a:r>
            <a:r>
              <a:rPr lang="es-419" sz="1800" dirty="0">
                <a:solidFill>
                  <a:srgbClr val="2E74B5"/>
                </a:solidFill>
                <a:effectLst/>
                <a:ea typeface="Poppins" panose="00000500000000000000" pitchFamily="2" charset="0"/>
              </a:rPr>
              <a:t>.</a:t>
            </a:r>
          </a:p>
          <a:p>
            <a:pPr algn="just">
              <a:lnSpc>
                <a:spcPct val="115000"/>
              </a:lnSpc>
              <a:buNone/>
            </a:pPr>
            <a:r>
              <a:rPr lang="es-419" sz="1800" b="1" dirty="0">
                <a:solidFill>
                  <a:srgbClr val="434343"/>
                </a:solidFill>
                <a:effectLst/>
                <a:ea typeface="Poppins" panose="00000500000000000000" pitchFamily="2" charset="0"/>
              </a:rPr>
              <a:t> </a:t>
            </a:r>
            <a:endParaRPr lang="es-MX" sz="1800" dirty="0">
              <a:effectLst/>
              <a:ea typeface="Arial" panose="020B0604020202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1ABFE24C-A889-09F4-B01F-995FE17931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483" t="19365" r="35268" b="10000"/>
          <a:stretch>
            <a:fillRect/>
          </a:stretch>
        </p:blipFill>
        <p:spPr>
          <a:xfrm rot="21401657">
            <a:off x="780551" y="1391729"/>
            <a:ext cx="2177144" cy="276808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20D38E9-CDD4-9360-75DD-5C582FDD997B}"/>
              </a:ext>
            </a:extLst>
          </p:cNvPr>
          <p:cNvSpPr txBox="1"/>
          <p:nvPr/>
        </p:nvSpPr>
        <p:spPr>
          <a:xfrm>
            <a:off x="205740" y="4220280"/>
            <a:ext cx="3133867" cy="23083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En la Guía de IDAI e ICE  y uso del Reporte Escuela , se ofrecen sugerencias para el análisis de los resultados y actividades orientadas a fortalecer el desarrollo de  la lengua escrita a partir de la pág. 15.</a:t>
            </a:r>
            <a:endParaRPr lang="es-MX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741ACF8-CB2A-0A6B-39CA-CDE5929CFFFB}"/>
              </a:ext>
            </a:extLst>
          </p:cNvPr>
          <p:cNvSpPr txBox="1"/>
          <p:nvPr/>
        </p:nvSpPr>
        <p:spPr>
          <a:xfrm>
            <a:off x="8039329" y="1331260"/>
            <a:ext cx="3646255" cy="480131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419" dirty="0"/>
              <a:t>Una estrategia de intervención que es muy efectiva para garantizar los aprendizajes de todas y todos: es el </a:t>
            </a:r>
            <a:r>
              <a:rPr lang="es-419" i="1" dirty="0"/>
              <a:t>grupo pequeño</a:t>
            </a:r>
            <a:r>
              <a:rPr lang="es-419" dirty="0"/>
              <a:t>. Si es necesario recordar cómo se implementa, observen el siguiente video: </a:t>
            </a:r>
            <a:r>
              <a:rPr lang="es-419" dirty="0">
                <a:hlinkClick r:id="rId4"/>
              </a:rPr>
              <a:t>Intervención en grupos pequeños</a:t>
            </a:r>
            <a:r>
              <a:rPr lang="es-419" dirty="0"/>
              <a:t> </a:t>
            </a:r>
            <a:endParaRPr lang="es-MX" dirty="0"/>
          </a:p>
          <a:p>
            <a:r>
              <a:rPr lang="es-419" dirty="0"/>
              <a:t> </a:t>
            </a:r>
            <a:endParaRPr lang="es-MX" dirty="0"/>
          </a:p>
          <a:p>
            <a:r>
              <a:rPr lang="es-419" dirty="0"/>
              <a:t>Si ya hemos trabajado </a:t>
            </a:r>
            <a:r>
              <a:rPr lang="es-419" i="1" dirty="0"/>
              <a:t>en grupo pequeño, </a:t>
            </a:r>
            <a:r>
              <a:rPr lang="es-419" dirty="0"/>
              <a:t>será valioso escuchar a una o dos personas que compartan cuál fue su experiencia, cuáles fueron las dificultades que enfrentaron, cómo las resolvieron y qué logros se obtuvieron a partir del uso de esta estrategia.</a:t>
            </a:r>
            <a:endParaRPr lang="es-MX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CCF99D9-7477-F7E9-9F36-3E25AEA1D7DF}"/>
              </a:ext>
            </a:extLst>
          </p:cNvPr>
          <p:cNvSpPr txBox="1"/>
          <p:nvPr/>
        </p:nvSpPr>
        <p:spPr>
          <a:xfrm>
            <a:off x="3509450" y="528350"/>
            <a:ext cx="68004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dirty="0"/>
              <a:t>Podemos </a:t>
            </a:r>
            <a:r>
              <a:rPr lang="es-MX" sz="2200" b="1" dirty="0">
                <a:solidFill>
                  <a:schemeClr val="accent4">
                    <a:lumMod val="75000"/>
                  </a:schemeClr>
                </a:solidFill>
              </a:rPr>
              <a:t>retomar </a:t>
            </a:r>
            <a:r>
              <a:rPr lang="es-MX" sz="2200" dirty="0"/>
              <a:t>las siguientes alternativas como apoyo</a:t>
            </a:r>
          </a:p>
        </p:txBody>
      </p:sp>
    </p:spTree>
    <p:extLst>
      <p:ext uri="{BB962C8B-B14F-4D97-AF65-F5344CB8AC3E}">
        <p14:creationId xmlns:p14="http://schemas.microsoft.com/office/powerpoint/2010/main" val="26216209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08A72D-E6E1-3344-ADD2-51C6D9BF1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Resultado de imagen de imágenes de niños leyendo y escribiendo en equipo">
            <a:extLst>
              <a:ext uri="{FF2B5EF4-FFF2-40B4-BE49-F238E27FC236}">
                <a16:creationId xmlns:a16="http://schemas.microsoft.com/office/drawing/2014/main" id="{84ECD9EC-FB84-3E4D-E508-C8010E8370C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F98FA1C-54DE-216D-9B8A-6B48B4F59339}"/>
              </a:ext>
            </a:extLst>
          </p:cNvPr>
          <p:cNvSpPr txBox="1"/>
          <p:nvPr/>
        </p:nvSpPr>
        <p:spPr>
          <a:xfrm>
            <a:off x="1188788" y="757430"/>
            <a:ext cx="9223397" cy="1490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buNone/>
            </a:pPr>
            <a:endParaRPr lang="es-419" sz="2000" dirty="0">
              <a:solidFill>
                <a:srgbClr val="2E74B5"/>
              </a:solidFill>
              <a:ea typeface="Arial" panose="020B0604020202020204" pitchFamily="34" charset="0"/>
            </a:endParaRPr>
          </a:p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chemeClr val="accent4">
                    <a:lumMod val="75000"/>
                  </a:schemeClr>
                </a:solidFill>
                <a:ea typeface="Arial" panose="020B0604020202020204" pitchFamily="34" charset="0"/>
              </a:rPr>
              <a:t>Identifiquemos</a:t>
            </a:r>
            <a:r>
              <a:rPr lang="es-ES" sz="2000" dirty="0">
                <a:ea typeface="Arial" panose="020B0604020202020204" pitchFamily="34" charset="0"/>
              </a:rPr>
              <a:t> actividades que sean pertinentes de aplicar, teniendo presente en qué alumnos y sobre qué nos </a:t>
            </a:r>
            <a:r>
              <a:rPr lang="es-ES" sz="2000" b="1" dirty="0">
                <a:solidFill>
                  <a:schemeClr val="accent4">
                    <a:lumMod val="75000"/>
                  </a:schemeClr>
                </a:solidFill>
                <a:ea typeface="Arial" panose="020B0604020202020204" pitchFamily="34" charset="0"/>
              </a:rPr>
              <a:t>concentramos </a:t>
            </a:r>
            <a:r>
              <a:rPr lang="es-ES" sz="2000" dirty="0">
                <a:ea typeface="Arial" panose="020B0604020202020204" pitchFamily="34" charset="0"/>
              </a:rPr>
              <a:t>en el último trimestre del ciclo escolar</a:t>
            </a:r>
            <a:endParaRPr lang="es-MX" sz="2000" dirty="0">
              <a:ea typeface="Arial" panose="020B0604020202020204" pitchFamily="34" charset="0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87C07DDF-9404-3EAC-2313-509CAC4431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0026102"/>
              </p:ext>
            </p:extLst>
          </p:nvPr>
        </p:nvGraphicFramePr>
        <p:xfrm>
          <a:off x="1413326" y="2628421"/>
          <a:ext cx="7850418" cy="17526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616806">
                  <a:extLst>
                    <a:ext uri="{9D8B030D-6E8A-4147-A177-3AD203B41FA5}">
                      <a16:colId xmlns:a16="http://schemas.microsoft.com/office/drawing/2014/main" val="1757471234"/>
                    </a:ext>
                  </a:extLst>
                </a:gridCol>
                <a:gridCol w="2616806">
                  <a:extLst>
                    <a:ext uri="{9D8B030D-6E8A-4147-A177-3AD203B41FA5}">
                      <a16:colId xmlns:a16="http://schemas.microsoft.com/office/drawing/2014/main" val="1304821179"/>
                    </a:ext>
                  </a:extLst>
                </a:gridCol>
                <a:gridCol w="2616806">
                  <a:extLst>
                    <a:ext uri="{9D8B030D-6E8A-4147-A177-3AD203B41FA5}">
                      <a16:colId xmlns:a16="http://schemas.microsoft.com/office/drawing/2014/main" val="37954927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ACTIVIDADES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MATERIALES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FECHA DE CUMPLIMIENTO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2519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3994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73453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0157143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84086720-8D27-47E4-8FCA-E75965455D7A}"/>
              </a:ext>
            </a:extLst>
          </p:cNvPr>
          <p:cNvSpPr txBox="1"/>
          <p:nvPr/>
        </p:nvSpPr>
        <p:spPr>
          <a:xfrm>
            <a:off x="4098470" y="2054206"/>
            <a:ext cx="3690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chemeClr val="accent1"/>
                </a:solidFill>
              </a:rPr>
              <a:t>PLAN DE ATENCIÓN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1BA1430-BAC2-2B68-2D35-09E1C66FC7C4}"/>
              </a:ext>
            </a:extLst>
          </p:cNvPr>
          <p:cNvSpPr txBox="1"/>
          <p:nvPr/>
        </p:nvSpPr>
        <p:spPr>
          <a:xfrm>
            <a:off x="1413326" y="4609907"/>
            <a:ext cx="80156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>
                <a:solidFill>
                  <a:schemeClr val="bg2">
                    <a:lumMod val="50000"/>
                  </a:schemeClr>
                </a:solidFill>
              </a:rPr>
              <a:t>Posiblemente ya cuenten con el plan de atención inicial y  lo tengan contemplado en su PMC, en el Programa analítico y en su planeación didáctica,  por lo que no es necesario hacer otro plan si ya cuentan con él, sino complementar el anterior.</a:t>
            </a:r>
          </a:p>
          <a:p>
            <a:pPr algn="just"/>
            <a:r>
              <a:rPr lang="es-MX" sz="2000" u="sng" dirty="0"/>
              <a:t>Recuerden no debemos perder de vista a las y los alumnos que no  han logrado la alfabetización inicial </a:t>
            </a:r>
          </a:p>
        </p:txBody>
      </p:sp>
      <p:pic>
        <p:nvPicPr>
          <p:cNvPr id="7" name="Imagen 6" descr="Forma&#10;&#10;El contenido generado por IA puede ser incorrecto.">
            <a:extLst>
              <a:ext uri="{FF2B5EF4-FFF2-40B4-BE49-F238E27FC236}">
                <a16:creationId xmlns:a16="http://schemas.microsoft.com/office/drawing/2014/main" id="{81812D93-AA38-F004-2E02-46A954BA78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98310">
            <a:off x="9367984" y="2116823"/>
            <a:ext cx="2660200" cy="266702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66DDD98C-E336-AB93-4D47-2A2F7DAF8A29}"/>
              </a:ext>
            </a:extLst>
          </p:cNvPr>
          <p:cNvSpPr txBox="1"/>
          <p:nvPr/>
        </p:nvSpPr>
        <p:spPr>
          <a:xfrm rot="715527">
            <a:off x="9474636" y="2487776"/>
            <a:ext cx="2253343" cy="2033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s-MX" sz="1600" b="1" noProof="0" dirty="0">
                <a:solidFill>
                  <a:schemeClr val="tx2"/>
                </a:solidFill>
                <a:latin typeface="Arial" panose="020B0604020202020204" pitchFamily="34" charset="0"/>
              </a:rPr>
              <a:t>¿En qué grupo de estudiantes debemos concentrarnos?</a:t>
            </a:r>
          </a:p>
          <a:p>
            <a:pPr marL="0" indent="0" algn="ctr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es-MX" sz="1600" b="1" noProof="0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marL="0" indent="0" algn="ctr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s-MX" sz="1600" b="1" noProof="0" dirty="0">
                <a:solidFill>
                  <a:schemeClr val="tx2"/>
                </a:solidFill>
                <a:latin typeface="Arial" panose="020B0604020202020204" pitchFamily="34" charset="0"/>
              </a:rPr>
              <a:t>¿cómo atender al resto?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C9D9D07-CCCD-2146-FE35-BE36BAA1742D}"/>
              </a:ext>
            </a:extLst>
          </p:cNvPr>
          <p:cNvSpPr txBox="1"/>
          <p:nvPr/>
        </p:nvSpPr>
        <p:spPr>
          <a:xfrm>
            <a:off x="9612234" y="5037444"/>
            <a:ext cx="2171700" cy="147732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MX" b="1" dirty="0"/>
              <a:t>Utilicemos el material de apoyo, que se anexa a las Orientaciones de CTE</a:t>
            </a:r>
          </a:p>
        </p:txBody>
      </p:sp>
    </p:spTree>
    <p:extLst>
      <p:ext uri="{BB962C8B-B14F-4D97-AF65-F5344CB8AC3E}">
        <p14:creationId xmlns:p14="http://schemas.microsoft.com/office/powerpoint/2010/main" val="18810534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AC3364-A8DB-1539-7B7D-5F60D20C7E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D970A25A-DF5A-68F6-C25E-BD6C1B8E33EE}"/>
              </a:ext>
            </a:extLst>
          </p:cNvPr>
          <p:cNvSpPr/>
          <p:nvPr/>
        </p:nvSpPr>
        <p:spPr>
          <a:xfrm>
            <a:off x="3178629" y="2743200"/>
            <a:ext cx="5660571" cy="19050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/>
              <a:t>Convencionalidades de la lengua escrita</a:t>
            </a:r>
            <a:r>
              <a:rPr lang="es-MX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340885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2D388A-E80E-ECBF-4296-DE3C6EB36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Resultado de imagen de imágenes de niños leyendo y escribiendo en equipo">
            <a:extLst>
              <a:ext uri="{FF2B5EF4-FFF2-40B4-BE49-F238E27FC236}">
                <a16:creationId xmlns:a16="http://schemas.microsoft.com/office/drawing/2014/main" id="{AC03ABB9-6669-0A34-23E5-2681C8ABD51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30C1FB1-F040-45ED-EF50-9EBC66657091}"/>
              </a:ext>
            </a:extLst>
          </p:cNvPr>
          <p:cNvSpPr txBox="1"/>
          <p:nvPr/>
        </p:nvSpPr>
        <p:spPr>
          <a:xfrm>
            <a:off x="1411514" y="1912629"/>
            <a:ext cx="48368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dirty="0"/>
              <a:t>Siguiendo con los temas de lectura y escritura. </a:t>
            </a:r>
            <a:endParaRPr lang="es-ES" sz="2000" dirty="0"/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8FFD0AC2-EBC2-FB01-37D4-D754D89779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9966016"/>
              </p:ext>
            </p:extLst>
          </p:nvPr>
        </p:nvGraphicFramePr>
        <p:xfrm>
          <a:off x="391886" y="3034284"/>
          <a:ext cx="8997042" cy="26807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5C05F52C-2565-CF26-4AB5-9096B6123051}"/>
              </a:ext>
            </a:extLst>
          </p:cNvPr>
          <p:cNvSpPr/>
          <p:nvPr/>
        </p:nvSpPr>
        <p:spPr>
          <a:xfrm>
            <a:off x="8175171" y="1621971"/>
            <a:ext cx="2529114" cy="165462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dirty="0"/>
              <a:t>Leer y escribir para comunicar</a:t>
            </a:r>
          </a:p>
        </p:txBody>
      </p:sp>
    </p:spTree>
    <p:extLst>
      <p:ext uri="{BB962C8B-B14F-4D97-AF65-F5344CB8AC3E}">
        <p14:creationId xmlns:p14="http://schemas.microsoft.com/office/powerpoint/2010/main" val="1246619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82F4BB-7D89-7D49-7CF1-046FA5A18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9856" y="111352"/>
            <a:ext cx="3592287" cy="1325563"/>
          </a:xfrm>
        </p:spPr>
        <p:txBody>
          <a:bodyPr/>
          <a:lstStyle/>
          <a:p>
            <a:r>
              <a:rPr lang="es-MX" b="1" dirty="0">
                <a:solidFill>
                  <a:schemeClr val="accent1">
                    <a:lumMod val="75000"/>
                  </a:schemeClr>
                </a:solidFill>
              </a:rPr>
              <a:t>Introducción </a:t>
            </a:r>
            <a:endParaRPr lang="es-MX" dirty="0"/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BE8F4833-C6B2-F5B6-972F-35C408A336B5}"/>
              </a:ext>
            </a:extLst>
          </p:cNvPr>
          <p:cNvSpPr/>
          <p:nvPr/>
        </p:nvSpPr>
        <p:spPr>
          <a:xfrm>
            <a:off x="234042" y="1325562"/>
            <a:ext cx="11723913" cy="5421086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s-MX" dirty="0"/>
          </a:p>
          <a:p>
            <a:pPr algn="just"/>
            <a:r>
              <a:rPr lang="es-MX" dirty="0"/>
              <a:t>Estamos ya en la sexta sesión colegiada, a la que llegamos después de finalizar el proceso del segundo periodo de evaluación. Contamos entonces con información relevante que nos permitirá abordar las actividades propuestas en esta sesión con datos recientes; así, las reflexiones y decisiones que definamos estarán orientadas a la mejora y serán favorables para que todas y todos los estudiantes aprendan y aprueben.</a:t>
            </a:r>
          </a:p>
          <a:p>
            <a:pPr algn="just"/>
            <a:r>
              <a:rPr lang="es-MX" dirty="0"/>
              <a:t>Los temas propuestos a analizar son los siguientes: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dirty="0"/>
              <a:t>La Comunidad de Aprendizaje en acción.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dirty="0"/>
              <a:t>¿Qué nos dice el Reporte de Escuela?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dirty="0"/>
              <a:t>Convencionalidades de la lengua escrita.</a:t>
            </a:r>
          </a:p>
          <a:p>
            <a:pPr algn="just"/>
            <a:r>
              <a:rPr lang="es-ES" dirty="0"/>
              <a:t>Tengamos presente que el “Consejo Técnico Escolar es el órgano colegiado de mayor decisión técnico pedagógica de cada escuela, encargado de adoptar e implementar las decisiones para contribuir al máximo logro de aprendizajes de los educandos, el desarrollo de sus capacidades, al fortalecimiento de su pensamiento crítico y de los lazos entre la escuela y la comunidad, bajo una perspectiva de enfoque territorial”.*</a:t>
            </a:r>
          </a:p>
          <a:p>
            <a:pPr algn="just"/>
            <a:r>
              <a:rPr lang="es-MX" dirty="0"/>
              <a:t>Estas orientaciones son flexibles y se pueden adecuar o mejorar conforme a las necesidades de cada colectivo escolar.</a:t>
            </a:r>
          </a:p>
          <a:p>
            <a:pPr algn="ctr"/>
            <a:r>
              <a:rPr lang="es-MX" sz="2400" b="1" dirty="0"/>
              <a:t>¡La sesión de consejo la hacemos todas y todos!</a:t>
            </a:r>
          </a:p>
          <a:p>
            <a:pPr algn="ctr"/>
            <a:endParaRPr lang="es-MX" sz="2400" b="1" dirty="0"/>
          </a:p>
          <a:p>
            <a:r>
              <a:rPr lang="es-ES" sz="1400" dirty="0">
                <a:solidFill>
                  <a:prstClr val="black"/>
                </a:solidFill>
              </a:rPr>
              <a:t>*Lineamientos para la integración, operación y funcionamiento de los Consejos Técnicos Escolares de Educación Básica</a:t>
            </a:r>
            <a:endParaRPr lang="es-MX" sz="1400" b="1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849170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33D2EE32-DABD-477B-CF00-DBABEB4663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2172799"/>
              </p:ext>
            </p:extLst>
          </p:nvPr>
        </p:nvGraphicFramePr>
        <p:xfrm>
          <a:off x="2794472" y="1505506"/>
          <a:ext cx="8128000" cy="2841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FAE8D288-6C04-814F-79F3-43E0DF419D91}"/>
              </a:ext>
            </a:extLst>
          </p:cNvPr>
          <p:cNvSpPr txBox="1"/>
          <p:nvPr/>
        </p:nvSpPr>
        <p:spPr>
          <a:xfrm>
            <a:off x="2330885" y="1215575"/>
            <a:ext cx="812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/>
              <a:t>Revisemos los resultados de la evaluación formativa de ICE  del Reporte  de Escuela e i</a:t>
            </a:r>
            <a:r>
              <a:rPr lang="es-MX" sz="2000" b="1" dirty="0">
                <a:solidFill>
                  <a:schemeClr val="accent4">
                    <a:lumMod val="75000"/>
                  </a:schemeClr>
                </a:solidFill>
              </a:rPr>
              <a:t>dentifiquemos :</a:t>
            </a:r>
          </a:p>
        </p:txBody>
      </p:sp>
      <p:pic>
        <p:nvPicPr>
          <p:cNvPr id="4" name="Imagen 3" descr="Forma&#10;&#10;El contenido generado por IA puede ser incorrecto.">
            <a:extLst>
              <a:ext uri="{FF2B5EF4-FFF2-40B4-BE49-F238E27FC236}">
                <a16:creationId xmlns:a16="http://schemas.microsoft.com/office/drawing/2014/main" id="{DD6113E0-7917-0A65-CDA5-392BF285BE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745" y="2002970"/>
            <a:ext cx="2670546" cy="26774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20A3FCE-4C73-B319-D765-13F4DE62C3BF}"/>
              </a:ext>
            </a:extLst>
          </p:cNvPr>
          <p:cNvSpPr txBox="1"/>
          <p:nvPr/>
        </p:nvSpPr>
        <p:spPr>
          <a:xfrm>
            <a:off x="208171" y="2551837"/>
            <a:ext cx="21227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/>
              <a:t>La meta es que todos los alumnos al termino de tercer grado lean y escriban para comunicar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985613B-78E1-A73F-A5F2-9F9985EF200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36590"/>
          <a:stretch>
            <a:fillRect/>
          </a:stretch>
        </p:blipFill>
        <p:spPr>
          <a:xfrm>
            <a:off x="2794472" y="3951167"/>
            <a:ext cx="2310928" cy="25561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D82BBC8-4DF0-644F-183F-AA366B28A293}"/>
              </a:ext>
            </a:extLst>
          </p:cNvPr>
          <p:cNvSpPr txBox="1"/>
          <p:nvPr/>
        </p:nvSpPr>
        <p:spPr>
          <a:xfrm>
            <a:off x="2878717" y="4005423"/>
            <a:ext cx="1926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Ejemplos: 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9E3C958E-14FB-89B5-9DBA-D150C3DC754C}"/>
              </a:ext>
            </a:extLst>
          </p:cNvPr>
          <p:cNvSpPr/>
          <p:nvPr/>
        </p:nvSpPr>
        <p:spPr>
          <a:xfrm>
            <a:off x="5789028" y="3890685"/>
            <a:ext cx="6029592" cy="2616621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MX" sz="2000" b="1" dirty="0">
                <a:solidFill>
                  <a:schemeClr val="accent4">
                    <a:lumMod val="75000"/>
                  </a:schemeClr>
                </a:solidFill>
              </a:rPr>
              <a:t>Nota: </a:t>
            </a:r>
            <a:r>
              <a:rPr lang="es-MX" sz="2000" dirty="0">
                <a:solidFill>
                  <a:schemeClr val="tx1"/>
                </a:solidFill>
              </a:rPr>
              <a:t>Revisa los materiales de apoyo, dentro de ellos encontrarás tablas de equivalencia de las Secuencias Didácticas, Manual para el Docente con su respectivo contenidos, PDA y convencionalidad a desarrollar. Se sugiere en primaria alta trabajar con los materiales de tercer grado.</a:t>
            </a:r>
          </a:p>
        </p:txBody>
      </p:sp>
    </p:spTree>
    <p:extLst>
      <p:ext uri="{BB962C8B-B14F-4D97-AF65-F5344CB8AC3E}">
        <p14:creationId xmlns:p14="http://schemas.microsoft.com/office/powerpoint/2010/main" val="8605577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1F2446FC-EB57-077D-3635-EB895B8772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7613646"/>
              </p:ext>
            </p:extLst>
          </p:nvPr>
        </p:nvGraphicFramePr>
        <p:xfrm>
          <a:off x="1498883" y="2481580"/>
          <a:ext cx="8128000" cy="14986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469172075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616547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2000" dirty="0"/>
                        <a:t>Dificultades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/>
                        <a:t>Actividades para su atención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9795221"/>
                  </a:ext>
                </a:extLst>
              </a:tr>
              <a:tr h="347980"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56685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8493682"/>
                  </a:ext>
                </a:extLst>
              </a:tr>
              <a:tr h="214630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5672425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84E7AADE-A978-D6E3-3DD1-3694225A5C3F}"/>
              </a:ext>
            </a:extLst>
          </p:cNvPr>
          <p:cNvSpPr txBox="1"/>
          <p:nvPr/>
        </p:nvSpPr>
        <p:spPr>
          <a:xfrm>
            <a:off x="1295967" y="1032121"/>
            <a:ext cx="873964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s-MX" sz="2000" dirty="0"/>
          </a:p>
          <a:p>
            <a:r>
              <a:rPr lang="es-MX" sz="2000" b="1" dirty="0">
                <a:solidFill>
                  <a:schemeClr val="accent4">
                    <a:lumMod val="75000"/>
                  </a:schemeClr>
                </a:solidFill>
              </a:rPr>
              <a:t>Dialoguemos</a:t>
            </a:r>
            <a:r>
              <a:rPr lang="es-MX" sz="2000" dirty="0"/>
              <a:t> en equipos (en cada equipo debe estar al menos un docente de primaria baja) sobre cuáles son las convencionalidades en las que nuestros alumnos presentan mayores dificultades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DD5F17C-CE3D-CB1C-19BC-0D6500DD2E7F}"/>
              </a:ext>
            </a:extLst>
          </p:cNvPr>
          <p:cNvSpPr txBox="1"/>
          <p:nvPr/>
        </p:nvSpPr>
        <p:spPr>
          <a:xfrm>
            <a:off x="1501775" y="4111280"/>
            <a:ext cx="85338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/>
              <a:t>En plenaria </a:t>
            </a:r>
            <a:r>
              <a:rPr lang="es-MX" sz="2000" b="1" dirty="0">
                <a:solidFill>
                  <a:schemeClr val="accent4">
                    <a:lumMod val="75000"/>
                  </a:schemeClr>
                </a:solidFill>
              </a:rPr>
              <a:t>compartamos</a:t>
            </a:r>
            <a:r>
              <a:rPr lang="es-MX" sz="2000" dirty="0"/>
              <a:t> nuestros hallazgos y </a:t>
            </a:r>
            <a:r>
              <a:rPr lang="es-MX" sz="2000" b="1" dirty="0">
                <a:solidFill>
                  <a:schemeClr val="accent4">
                    <a:lumMod val="75000"/>
                  </a:schemeClr>
                </a:solidFill>
              </a:rPr>
              <a:t>generemos </a:t>
            </a:r>
            <a:r>
              <a:rPr lang="es-MX" sz="2000" dirty="0"/>
              <a:t>compromisos por grado o fase, haciendo énfasis en primaria alta. Agreguémoslo a nuestro “Plan de Atención”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74C49855-3AA5-5DF5-6245-CCE202F4A2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5329095"/>
              </p:ext>
            </p:extLst>
          </p:nvPr>
        </p:nvGraphicFramePr>
        <p:xfrm>
          <a:off x="5932168" y="4948500"/>
          <a:ext cx="5314950" cy="14325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71650">
                  <a:extLst>
                    <a:ext uri="{9D8B030D-6E8A-4147-A177-3AD203B41FA5}">
                      <a16:colId xmlns:a16="http://schemas.microsoft.com/office/drawing/2014/main" val="1757471234"/>
                    </a:ext>
                  </a:extLst>
                </a:gridCol>
                <a:gridCol w="1771650">
                  <a:extLst>
                    <a:ext uri="{9D8B030D-6E8A-4147-A177-3AD203B41FA5}">
                      <a16:colId xmlns:a16="http://schemas.microsoft.com/office/drawing/2014/main" val="1304821179"/>
                    </a:ext>
                  </a:extLst>
                </a:gridCol>
                <a:gridCol w="1771650">
                  <a:extLst>
                    <a:ext uri="{9D8B030D-6E8A-4147-A177-3AD203B41FA5}">
                      <a16:colId xmlns:a16="http://schemas.microsoft.com/office/drawing/2014/main" val="3795492718"/>
                    </a:ext>
                  </a:extLst>
                </a:gridCol>
              </a:tblGrid>
              <a:tr h="424343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ACTIVIDADES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MATERIALES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FECHA DE CUMPLIMIENTO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251951"/>
                  </a:ext>
                </a:extLst>
              </a:tr>
              <a:tr h="245672">
                <a:tc>
                  <a:txBody>
                    <a:bodyPr/>
                    <a:lstStyle/>
                    <a:p>
                      <a:endParaRPr lang="es-MX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3994761"/>
                  </a:ext>
                </a:extLst>
              </a:tr>
              <a:tr h="245672">
                <a:tc>
                  <a:txBody>
                    <a:bodyPr/>
                    <a:lstStyle/>
                    <a:p>
                      <a:endParaRPr lang="es-MX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7345367"/>
                  </a:ext>
                </a:extLst>
              </a:tr>
              <a:tr h="245672">
                <a:tc>
                  <a:txBody>
                    <a:bodyPr/>
                    <a:lstStyle/>
                    <a:p>
                      <a:endParaRPr lang="es-MX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01571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00354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620DD3B-9AFD-E3DC-EEEC-15C6D02D7B0E}"/>
              </a:ext>
            </a:extLst>
          </p:cNvPr>
          <p:cNvSpPr txBox="1"/>
          <p:nvPr/>
        </p:nvSpPr>
        <p:spPr>
          <a:xfrm>
            <a:off x="121922" y="228600"/>
            <a:ext cx="12070078" cy="101566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MX" sz="2000" dirty="0"/>
              <a:t>¿Cómo nos </a:t>
            </a:r>
            <a:r>
              <a:rPr lang="es-MX" sz="2000" b="1" dirty="0">
                <a:solidFill>
                  <a:schemeClr val="accent4">
                    <a:lumMod val="75000"/>
                  </a:schemeClr>
                </a:solidFill>
              </a:rPr>
              <a:t>sentimos</a:t>
            </a:r>
            <a:r>
              <a:rPr lang="es-MX" sz="2000" dirty="0"/>
              <a:t> de vivenciar la Comunidad de Aprendizaje con las diferentes actividades que </a:t>
            </a:r>
            <a:r>
              <a:rPr lang="es-MX" sz="2000" dirty="0">
                <a:solidFill>
                  <a:schemeClr val="accent4">
                    <a:lumMod val="75000"/>
                  </a:schemeClr>
                </a:solidFill>
              </a:rPr>
              <a:t>r</a:t>
            </a:r>
            <a:r>
              <a:rPr lang="es-MX" sz="2000" b="1" dirty="0">
                <a:solidFill>
                  <a:schemeClr val="accent4">
                    <a:lumMod val="75000"/>
                  </a:schemeClr>
                </a:solidFill>
              </a:rPr>
              <a:t>ealizamos</a:t>
            </a:r>
            <a:r>
              <a:rPr lang="es-MX" sz="2000" dirty="0"/>
              <a:t>? Valoremos  nuestra vivencia en la Comunidad de Aprendizaje, considerando las siguientes afirmaciones : 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F4734B07-8AD3-746F-FEFA-813346695B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8245896"/>
              </p:ext>
            </p:extLst>
          </p:nvPr>
        </p:nvGraphicFramePr>
        <p:xfrm>
          <a:off x="352426" y="1244263"/>
          <a:ext cx="11609070" cy="37084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6983729">
                  <a:extLst>
                    <a:ext uri="{9D8B030D-6E8A-4147-A177-3AD203B41FA5}">
                      <a16:colId xmlns:a16="http://schemas.microsoft.com/office/drawing/2014/main" val="1992145729"/>
                    </a:ext>
                  </a:extLst>
                </a:gridCol>
                <a:gridCol w="754380">
                  <a:extLst>
                    <a:ext uri="{9D8B030D-6E8A-4147-A177-3AD203B41FA5}">
                      <a16:colId xmlns:a16="http://schemas.microsoft.com/office/drawing/2014/main" val="1105936883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427324779"/>
                    </a:ext>
                  </a:extLst>
                </a:gridCol>
                <a:gridCol w="3128011">
                  <a:extLst>
                    <a:ext uri="{9D8B030D-6E8A-4147-A177-3AD203B41FA5}">
                      <a16:colId xmlns:a16="http://schemas.microsoft.com/office/drawing/2014/main" val="41133494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RASGO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SI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NO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OBSERVACIONES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7689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dirty="0">
                          <a:effectLst/>
                        </a:rPr>
                        <a:t>Existió un objetivo u objetivos comunes</a:t>
                      </a:r>
                      <a:endParaRPr lang="es-MX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28618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s-MX" sz="1600" kern="1200" dirty="0">
                          <a:solidFill>
                            <a:schemeClr val="dk1"/>
                          </a:solidFill>
                          <a:effectLst/>
                        </a:rPr>
                        <a:t>Valoramos nuestros logros y aprendizajes</a:t>
                      </a:r>
                      <a:endParaRPr lang="es-MX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3540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s-MX" sz="1600" dirty="0"/>
                        <a:t>Identificamos problemáticas comunes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52773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s-MX" sz="1600" dirty="0"/>
                        <a:t>Tuvimos un diálogo crítico sobre nuestras prácticas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07890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s-MX" sz="1600" dirty="0"/>
                        <a:t>Mantuvimos una participación activa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23076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s-MX" sz="1600" kern="1200" dirty="0">
                          <a:solidFill>
                            <a:schemeClr val="dk1"/>
                          </a:solidFill>
                          <a:effectLst/>
                        </a:rPr>
                        <a:t>El ambiente de trabajo  favorece la participación abierta y respetuosa</a:t>
                      </a:r>
                      <a:endParaRPr lang="es-MX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79731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s-MX" sz="1600" dirty="0"/>
                        <a:t>Identificamos áreas de mejora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6019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s-MX" sz="1600" dirty="0"/>
                        <a:t>Generamos acuerdos para mejorar el aprendizaje de las y los estudiantes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74502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s-MX" sz="1600" dirty="0"/>
                        <a:t>Establecimos acciones de seguimiento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1272502"/>
                  </a:ext>
                </a:extLst>
              </a:tr>
            </a:tbl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075681C2-0A08-3795-8980-5B034A778EE9}"/>
              </a:ext>
            </a:extLst>
          </p:cNvPr>
          <p:cNvSpPr txBox="1"/>
          <p:nvPr/>
        </p:nvSpPr>
        <p:spPr>
          <a:xfrm>
            <a:off x="352426" y="5148167"/>
            <a:ext cx="11778614" cy="133940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es-MX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 partir de esta autoevaluación, reconozcamos que el proceso de convertirnos en una Comunidad de Aprendizaje es progresivo y requiere compromiso, diálogo constante y apertura al cambio. Identificar fortalezas y áreas de oportunidad </a:t>
            </a:r>
            <a:r>
              <a:rPr lang="es-MX" dirty="0"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nos </a:t>
            </a:r>
            <a:r>
              <a:rPr lang="es-MX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permitirá seguir avanzando hacia una mejora educativa integral, por eso decimos que el consejo lo hacemos todos . </a:t>
            </a:r>
            <a:r>
              <a:rPr lang="en-US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  <a:endParaRPr lang="es-MX" sz="1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383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4893DE6C-69A2-B11C-993A-B2FC00A8E74B}"/>
              </a:ext>
            </a:extLst>
          </p:cNvPr>
          <p:cNvSpPr/>
          <p:nvPr/>
        </p:nvSpPr>
        <p:spPr>
          <a:xfrm>
            <a:off x="2926080" y="2251710"/>
            <a:ext cx="6549390" cy="235458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MX" sz="2400" b="1" dirty="0"/>
              <a:t>Consideremos los resultados de sus avances para el seguimiento al PMC y si se requiere ajusten actividades y complementen su Programa analítico </a:t>
            </a:r>
          </a:p>
        </p:txBody>
      </p:sp>
    </p:spTree>
    <p:extLst>
      <p:ext uri="{BB962C8B-B14F-4D97-AF65-F5344CB8AC3E}">
        <p14:creationId xmlns:p14="http://schemas.microsoft.com/office/powerpoint/2010/main" val="40616089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C384097-232D-18EC-5881-19F22AF45110}"/>
              </a:ext>
            </a:extLst>
          </p:cNvPr>
          <p:cNvSpPr txBox="1"/>
          <p:nvPr/>
        </p:nvSpPr>
        <p:spPr>
          <a:xfrm>
            <a:off x="1224642" y="1451205"/>
            <a:ext cx="9742715" cy="1323439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lvl="0" algn="just">
              <a:defRPr/>
            </a:pPr>
            <a:endParaRPr kumimoji="0" lang="es-MX" sz="2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  <a:p>
            <a:pPr lvl="0" algn="ctr">
              <a:defRPr/>
            </a:pPr>
            <a:r>
              <a:rPr kumimoji="0" lang="es-MX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Generemos acuerdos y compromisos que como colectivo docente para </a:t>
            </a:r>
            <a:r>
              <a:rPr lang="es-ES" sz="2000" dirty="0"/>
              <a:t>asegurar que nuestra escuela sea un espacio donde nadie se quede atrás.</a:t>
            </a:r>
          </a:p>
          <a:p>
            <a:pPr lvl="0" algn="just">
              <a:defRPr/>
            </a:pPr>
            <a:endParaRPr kumimoji="0" lang="es-MX" sz="2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72B6159-1AD4-0E12-6FBE-CC838EA18AAE}"/>
              </a:ext>
            </a:extLst>
          </p:cNvPr>
          <p:cNvSpPr txBox="1"/>
          <p:nvPr/>
        </p:nvSpPr>
        <p:spPr>
          <a:xfrm>
            <a:off x="1224642" y="3015979"/>
            <a:ext cx="96665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Tengamos presente que sean </a:t>
            </a:r>
            <a:r>
              <a:rPr lang="es-MX" b="1" dirty="0"/>
              <a:t>acuerdos</a:t>
            </a:r>
            <a:r>
              <a:rPr lang="es-MX" dirty="0"/>
              <a:t>:</a:t>
            </a:r>
          </a:p>
          <a:p>
            <a:endParaRPr lang="es-MX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dirty="0"/>
              <a:t>Pertinentes y  de impacto en la mejora.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dirty="0"/>
              <a:t>Implementados de manera gradual.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dirty="0"/>
              <a:t>Evaluables  de forma consensuada por todo el colectivo escolar.</a:t>
            </a:r>
          </a:p>
          <a:p>
            <a:endParaRPr lang="es-MX" dirty="0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2AF79285-5C69-A65B-6266-8FEAB5E1E836}"/>
              </a:ext>
            </a:extLst>
          </p:cNvPr>
          <p:cNvGrpSpPr/>
          <p:nvPr/>
        </p:nvGrpSpPr>
        <p:grpSpPr>
          <a:xfrm>
            <a:off x="7726680" y="2387092"/>
            <a:ext cx="3893820" cy="3012100"/>
            <a:chOff x="3114675" y="1443039"/>
            <a:chExt cx="5962650" cy="3962082"/>
          </a:xfrm>
        </p:grpSpPr>
        <p:pic>
          <p:nvPicPr>
            <p:cNvPr id="8" name="Picture 2" descr="Fondo concepto trato de negocios">
              <a:extLst>
                <a:ext uri="{FF2B5EF4-FFF2-40B4-BE49-F238E27FC236}">
                  <a16:creationId xmlns:a16="http://schemas.microsoft.com/office/drawing/2014/main" id="{B27A0190-1FEE-C473-75AA-E4E22F09AD7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7"/>
            <a:stretch/>
          </p:blipFill>
          <p:spPr bwMode="auto">
            <a:xfrm>
              <a:off x="3114675" y="1443039"/>
              <a:ext cx="5962650" cy="3962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97BE8589-081F-07CC-9FEE-05109C0010F5}"/>
                </a:ext>
              </a:extLst>
            </p:cNvPr>
            <p:cNvSpPr/>
            <p:nvPr/>
          </p:nvSpPr>
          <p:spPr>
            <a:xfrm>
              <a:off x="5445760" y="5080000"/>
              <a:ext cx="1351280" cy="2394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0" name="CuadroTexto 9">
            <a:extLst>
              <a:ext uri="{FF2B5EF4-FFF2-40B4-BE49-F238E27FC236}">
                <a16:creationId xmlns:a16="http://schemas.microsoft.com/office/drawing/2014/main" id="{0DB5235B-293C-C007-562B-9BDE1FF3A180}"/>
              </a:ext>
            </a:extLst>
          </p:cNvPr>
          <p:cNvSpPr txBox="1"/>
          <p:nvPr/>
        </p:nvSpPr>
        <p:spPr>
          <a:xfrm>
            <a:off x="1240758" y="5234643"/>
            <a:ext cx="9666514" cy="64633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Con el apoyo </a:t>
            </a:r>
            <a:r>
              <a:rPr lang="es-MX" b="1" dirty="0"/>
              <a:t>del  Comité de Evaluación y Planeación</a:t>
            </a:r>
            <a:r>
              <a:rPr lang="es-MX" dirty="0"/>
              <a:t>,  realicemos el seguimiento de los acuerdos de las sesiones anteriores.</a:t>
            </a:r>
          </a:p>
        </p:txBody>
      </p:sp>
    </p:spTree>
    <p:extLst>
      <p:ext uri="{BB962C8B-B14F-4D97-AF65-F5344CB8AC3E}">
        <p14:creationId xmlns:p14="http://schemas.microsoft.com/office/powerpoint/2010/main" val="25394962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F6428018-62E1-E61A-30F8-5A36EAA625C8}"/>
              </a:ext>
            </a:extLst>
          </p:cNvPr>
          <p:cNvSpPr/>
          <p:nvPr/>
        </p:nvSpPr>
        <p:spPr>
          <a:xfrm>
            <a:off x="1257300" y="1828799"/>
            <a:ext cx="9188631" cy="4328651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b="1" dirty="0"/>
              <a:t>FICHEROS SEP</a:t>
            </a:r>
          </a:p>
          <a:p>
            <a:r>
              <a:rPr lang="es-ES" b="1" dirty="0"/>
              <a:t>PRIMER GRADO</a:t>
            </a:r>
            <a:r>
              <a:rPr lang="es-ES" dirty="0"/>
              <a:t> ¿CÓMO LEO, ESCRIBO, ORDENO Y OPERO LOS NÚMEROS HASTA EL 100?</a:t>
            </a:r>
            <a:endParaRPr lang="es-ES" b="1" dirty="0"/>
          </a:p>
          <a:p>
            <a:r>
              <a:rPr lang="es-ES" b="1" dirty="0"/>
              <a:t>SEGUNDO GRADO </a:t>
            </a:r>
            <a:r>
              <a:rPr lang="es-ES" dirty="0"/>
              <a:t>¿DE CUÁNTAS MANERAS PUEDO REPRESENTAR UN NÚMERO?</a:t>
            </a:r>
          </a:p>
          <a:p>
            <a:r>
              <a:rPr lang="es-ES" b="1" dirty="0"/>
              <a:t>TERCER GRADO </a:t>
            </a:r>
            <a:r>
              <a:rPr lang="es-ES" dirty="0"/>
              <a:t>¿QUÉ ES UNA FRACCIÓN?</a:t>
            </a:r>
          </a:p>
          <a:p>
            <a:r>
              <a:rPr lang="es-ES" b="1" dirty="0"/>
              <a:t>CUARTO GRADO</a:t>
            </a:r>
            <a:r>
              <a:rPr lang="es-ES" dirty="0"/>
              <a:t> ¿CÓMO LEO Y ESCRIBO LOS NÚMEROS DECIMALES?</a:t>
            </a:r>
          </a:p>
          <a:p>
            <a:r>
              <a:rPr lang="es-ES" b="1" dirty="0"/>
              <a:t>QUINTO GRADO </a:t>
            </a:r>
            <a:r>
              <a:rPr lang="es-ES" dirty="0"/>
              <a:t>¿CUÁL FRACCIÓN ES MAYOR?</a:t>
            </a:r>
          </a:p>
          <a:p>
            <a:r>
              <a:rPr lang="es-ES" b="1" dirty="0"/>
              <a:t>SEXTO GRADO </a:t>
            </a:r>
            <a:r>
              <a:rPr lang="es-ES" dirty="0"/>
              <a:t>¿QUÉ SON LOS NÚMEROS DECIMALES?</a:t>
            </a:r>
          </a:p>
          <a:p>
            <a:endParaRPr lang="es-ES" dirty="0"/>
          </a:p>
          <a:p>
            <a:r>
              <a:rPr lang="es-ES" b="1" dirty="0"/>
              <a:t>MATERIALES DE AVENTURAS EN PAPEL</a:t>
            </a:r>
          </a:p>
          <a:p>
            <a:r>
              <a:rPr lang="es-ES" b="1" dirty="0"/>
              <a:t>MANUAL DEL DOCENTE </a:t>
            </a:r>
            <a:r>
              <a:rPr lang="es-ES" dirty="0"/>
              <a:t>3º. AVENTURAS EN PAPEL</a:t>
            </a:r>
          </a:p>
          <a:p>
            <a:r>
              <a:rPr lang="es-ES" b="1" dirty="0"/>
              <a:t>SECUENCIAS DIDÁCTICAS </a:t>
            </a:r>
            <a:r>
              <a:rPr lang="es-ES" dirty="0"/>
              <a:t>PARA EL APRENDIZAJE  DE LA LENGUA EN SEGUNDO GRADO</a:t>
            </a:r>
          </a:p>
          <a:p>
            <a:r>
              <a:rPr lang="es-ES" b="1" dirty="0"/>
              <a:t>SECUENCIAS DIDÁCTICAS </a:t>
            </a:r>
            <a:r>
              <a:rPr lang="es-ES" dirty="0"/>
              <a:t>PARA EL APRENDIZAJE  DE LA LENGUA EN TERCER GRADO</a:t>
            </a:r>
          </a:p>
          <a:p>
            <a:endParaRPr lang="es-ES" dirty="0"/>
          </a:p>
          <a:p>
            <a:endParaRPr lang="es-ES" dirty="0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64BED388-21A7-CE6D-8AD3-C8674A7B1B1D}"/>
              </a:ext>
            </a:extLst>
          </p:cNvPr>
          <p:cNvSpPr txBox="1">
            <a:spLocks/>
          </p:cNvSpPr>
          <p:nvPr/>
        </p:nvSpPr>
        <p:spPr>
          <a:xfrm>
            <a:off x="4430486" y="403369"/>
            <a:ext cx="3526971" cy="790594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3600" b="1" dirty="0">
                <a:solidFill>
                  <a:schemeClr val="accent1">
                    <a:lumMod val="75000"/>
                  </a:schemeClr>
                </a:solidFill>
              </a:rPr>
              <a:t>Materiales de apoyo</a:t>
            </a:r>
          </a:p>
        </p:txBody>
      </p:sp>
    </p:spTree>
    <p:extLst>
      <p:ext uri="{BB962C8B-B14F-4D97-AF65-F5344CB8AC3E}">
        <p14:creationId xmlns:p14="http://schemas.microsoft.com/office/powerpoint/2010/main" val="1091024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AE05D4B-1EC3-306B-0D94-46ECDDCE839C}"/>
              </a:ext>
            </a:extLst>
          </p:cNvPr>
          <p:cNvSpPr txBox="1"/>
          <p:nvPr/>
        </p:nvSpPr>
        <p:spPr>
          <a:xfrm>
            <a:off x="1304090" y="1827756"/>
            <a:ext cx="9989998" cy="3349187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ES" dirty="0">
              <a:solidFill>
                <a:prstClr val="black"/>
              </a:solidFill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dirty="0">
                <a:solidFill>
                  <a:prstClr val="black"/>
                </a:solidFill>
              </a:rPr>
              <a:t>Refunfuña SEP (2025). El Consejo Técnico Escolar como Comunidad de Aprendizaje</a:t>
            </a:r>
            <a:r>
              <a:rPr lang="es-ES" dirty="0"/>
              <a:t>. México. Disponible en: </a:t>
            </a:r>
            <a:r>
              <a:rPr lang="es-MX" dirty="0" err="1">
                <a:hlinkClick r:id="rId2"/>
              </a:rPr>
              <a:t>DGGEyET</a:t>
            </a:r>
            <a:r>
              <a:rPr lang="es-MX" dirty="0">
                <a:hlinkClick r:id="rId2"/>
              </a:rPr>
              <a:t> | CTE | Insumos</a:t>
            </a:r>
            <a:endParaRPr lang="es-MX" dirty="0"/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dirty="0">
                <a:solidFill>
                  <a:prstClr val="black"/>
                </a:solidFill>
              </a:rPr>
              <a:t>SEP (2025). El Consejo Técnico Escolar como Comunidad de Aprendizaje</a:t>
            </a:r>
            <a:r>
              <a:rPr lang="es-ES" dirty="0"/>
              <a:t>. México. Disponible en: </a:t>
            </a:r>
            <a:r>
              <a:rPr lang="es-MX" dirty="0" err="1">
                <a:hlinkClick r:id="rId2"/>
              </a:rPr>
              <a:t>DGGEyET</a:t>
            </a:r>
            <a:r>
              <a:rPr lang="es-MX" dirty="0">
                <a:hlinkClick r:id="rId2"/>
              </a:rPr>
              <a:t> | CTE | Insumos</a:t>
            </a:r>
            <a:endParaRPr lang="es-MX" dirty="0"/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dirty="0"/>
              <a:t>Zorro Rojo. (2023). Secuencias didácticas para  el aprendizaje  de la Lengua en segundo grado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dirty="0"/>
              <a:t>Zorro Rojo. (2023) Secuencias didácticas para  el aprendizaje  de la Lengua en tercer grado</a:t>
            </a:r>
            <a:endParaRPr lang="es-MX" dirty="0"/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ES" dirty="0"/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ES" sz="1700" dirty="0">
              <a:solidFill>
                <a:prstClr val="black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37EFF90-1060-1037-0A9D-AAD44DBB027B}"/>
              </a:ext>
            </a:extLst>
          </p:cNvPr>
          <p:cNvSpPr txBox="1"/>
          <p:nvPr/>
        </p:nvSpPr>
        <p:spPr>
          <a:xfrm>
            <a:off x="4350995" y="1298773"/>
            <a:ext cx="4208467" cy="426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001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s-MX" sz="2400" b="1" dirty="0">
                <a:solidFill>
                  <a:schemeClr val="accent1"/>
                </a:solidFill>
                <a:latin typeface="Aptos" panose="02110004020202020204"/>
              </a:rPr>
              <a:t>Referencias Bibliográficas 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30617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001765-BCE0-235E-CC75-571D09CE7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35546B2-3268-FFA0-18F9-7BA90F36F1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087" t="16208" r="34435" b="5672"/>
          <a:stretch>
            <a:fillRect/>
          </a:stretch>
        </p:blipFill>
        <p:spPr>
          <a:xfrm>
            <a:off x="3337578" y="1360714"/>
            <a:ext cx="6213527" cy="50787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96A50DC7-3C89-1028-65AC-D197729AD14B}"/>
              </a:ext>
            </a:extLst>
          </p:cNvPr>
          <p:cNvSpPr txBox="1"/>
          <p:nvPr/>
        </p:nvSpPr>
        <p:spPr>
          <a:xfrm>
            <a:off x="4397829" y="522514"/>
            <a:ext cx="2754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solidFill>
                  <a:schemeClr val="bg2">
                    <a:lumMod val="75000"/>
                  </a:schemeClr>
                </a:solidFill>
              </a:rPr>
              <a:t>Anexo 1</a:t>
            </a:r>
          </a:p>
        </p:txBody>
      </p:sp>
    </p:spTree>
    <p:extLst>
      <p:ext uri="{BB962C8B-B14F-4D97-AF65-F5344CB8AC3E}">
        <p14:creationId xmlns:p14="http://schemas.microsoft.com/office/powerpoint/2010/main" val="16891705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C1567F7-79EF-60C2-96BF-636EF789F2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82" t="16001" r="20817" b="18333"/>
          <a:stretch>
            <a:fillRect/>
          </a:stretch>
        </p:blipFill>
        <p:spPr>
          <a:xfrm>
            <a:off x="0" y="-37553"/>
            <a:ext cx="12192000" cy="689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8530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EB75EAF-244C-A673-53F9-DAAEDB0A9C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407" t="16500" r="20969" b="17000"/>
          <a:stretch>
            <a:fillRect/>
          </a:stretch>
        </p:blipFill>
        <p:spPr>
          <a:xfrm>
            <a:off x="-205740" y="-91440"/>
            <a:ext cx="12397740" cy="726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039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2AD5F4F0-A1A4-CE7D-67CD-B16490D20BBA}"/>
              </a:ext>
            </a:extLst>
          </p:cNvPr>
          <p:cNvSpPr txBox="1"/>
          <p:nvPr/>
        </p:nvSpPr>
        <p:spPr>
          <a:xfrm>
            <a:off x="628650" y="1595021"/>
            <a:ext cx="10927080" cy="495520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>
            <a:defPPr>
              <a:defRPr lang="es-MX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4EA72E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es-ES" sz="2000" b="0" dirty="0">
                <a:solidFill>
                  <a:schemeClr val="tx2"/>
                </a:solidFill>
                <a:latin typeface="+mn-lt"/>
              </a:rPr>
              <a:t>En este mes ya se realizó la evaluación del segundo periodo, así como del segundo momento de las evaluaciones formativas de IDAI e ICE; por tanto, se cuenta con resultados recientes sobre los avances en la permanencia escolar, en el  aprendizaje y en la alfabetización inicial de las y los alumnos de cada grado y grupo.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Para esta sesión como actividad previa </a:t>
            </a:r>
            <a:r>
              <a:rPr kumimoji="0" lang="es-ES" sz="20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cada docente 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identifica:</a:t>
            </a:r>
          </a:p>
          <a:p>
            <a:pPr marL="457200" lvl="0" indent="-457200" algn="just">
              <a:spcBef>
                <a:spcPts val="600"/>
              </a:spcBef>
              <a:spcAft>
                <a:spcPts val="600"/>
              </a:spcAft>
              <a:buAutoNum type="alphaLcPeriod"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Avances que se han logrado </a:t>
            </a:r>
            <a:r>
              <a:rPr lang="es-ES" sz="2000" b="0" dirty="0">
                <a:solidFill>
                  <a:schemeClr val="tx2"/>
                </a:solidFill>
                <a:latin typeface="+mn-lt"/>
              </a:rPr>
              <a:t>en la permanencia y 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en los aprendizajes en su grupo. 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highlight>
                <a:srgbClr val="FFFF00"/>
              </a:highlight>
              <a:uLnTx/>
              <a:uFillTx/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spcBef>
                <a:spcPts val="600"/>
              </a:spcBef>
              <a:spcAft>
                <a:spcPts val="600"/>
              </a:spcAft>
              <a:buAutoNum type="alphaLcPeriod"/>
              <a:defRPr/>
            </a:pPr>
            <a:r>
              <a:rPr lang="es-ES" sz="2000" b="0" dirty="0">
                <a:solidFill>
                  <a:schemeClr val="tx2"/>
                </a:solidFill>
                <a:latin typeface="+mn-lt"/>
              </a:rPr>
              <a:t>Una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problemática en la que considere requiere apoyo de su comunidad de aprendizaje, puede ser:</a:t>
            </a:r>
          </a:p>
          <a:p>
            <a:pPr marL="971550" lvl="1" indent="-514350" algn="just">
              <a:spcBef>
                <a:spcPts val="600"/>
              </a:spcBef>
              <a:spcAft>
                <a:spcPts val="600"/>
              </a:spcAft>
              <a:buFont typeface="+mj-lt"/>
              <a:buAutoNum type="romanLcPeriod"/>
              <a:defRPr/>
            </a:pPr>
            <a:r>
              <a:rPr kumimoji="0" lang="es-ES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Una</a:t>
            </a: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narrativa breve de la situación que se presenta.</a:t>
            </a:r>
          </a:p>
          <a:p>
            <a:pPr marL="971550" lvl="1" indent="-514350" algn="just">
              <a:spcBef>
                <a:spcPts val="600"/>
              </a:spcBef>
              <a:spcAft>
                <a:spcPts val="600"/>
              </a:spcAft>
              <a:buFont typeface="+mj-lt"/>
              <a:buAutoNum type="romanLcPeriod"/>
              <a:defRPr/>
            </a:pPr>
            <a:r>
              <a:rPr lang="es-ES" dirty="0">
                <a:solidFill>
                  <a:schemeClr val="tx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Un</a:t>
            </a: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caso ya sea de dificultades en la enseñanza o del logro de determinados aprendizajes.</a:t>
            </a:r>
            <a:endParaRPr lang="es-ES" b="0" dirty="0">
              <a:solidFill>
                <a:schemeClr val="tx2"/>
              </a:solidFill>
            </a:endParaRPr>
          </a:p>
          <a:p>
            <a:pPr lvl="0" algn="just"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Los docentes de primaria baja deberán de tener a la mano el </a:t>
            </a:r>
            <a:r>
              <a:rPr lang="es-ES" sz="2000" b="0" dirty="0">
                <a:solidFill>
                  <a:schemeClr val="tx2"/>
                </a:solidFill>
                <a:latin typeface="+mn-lt"/>
              </a:rPr>
              <a:t>“Reporte de escuela” de IDAI e ICE y los docentes de primaria alta los resultados de las evaluaciones del segundo periodo y/o las unidades de análisis de los resultados de RIMA que hemos trabajado en las sesiones anteriores.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8E03CB8-A9D3-3616-0C70-24C33330D989}"/>
              </a:ext>
            </a:extLst>
          </p:cNvPr>
          <p:cNvSpPr txBox="1"/>
          <p:nvPr/>
        </p:nvSpPr>
        <p:spPr>
          <a:xfrm>
            <a:off x="4419599" y="870858"/>
            <a:ext cx="4038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>
                <a:solidFill>
                  <a:schemeClr val="accent1"/>
                </a:solidFill>
              </a:rPr>
              <a:t>Actividades previas </a:t>
            </a:r>
          </a:p>
        </p:txBody>
      </p:sp>
    </p:spTree>
    <p:extLst>
      <p:ext uri="{BB962C8B-B14F-4D97-AF65-F5344CB8AC3E}">
        <p14:creationId xmlns:p14="http://schemas.microsoft.com/office/powerpoint/2010/main" val="37516133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4464771-9B61-3AEE-BC9B-5F0693A5FB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089" t="19048" r="21339" b="11587"/>
          <a:stretch>
            <a:fillRect/>
          </a:stretch>
        </p:blipFill>
        <p:spPr>
          <a:xfrm>
            <a:off x="-130629" y="-309629"/>
            <a:ext cx="12398829" cy="747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2950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A22547B-A317-3FB2-C90A-19F1EF5BF5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732" t="18413" r="20803" b="13016"/>
          <a:stretch>
            <a:fillRect/>
          </a:stretch>
        </p:blipFill>
        <p:spPr>
          <a:xfrm>
            <a:off x="0" y="-120332"/>
            <a:ext cx="12192000" cy="705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3124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8215B1D-B78D-2EA9-4622-F2AD3FB460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822" t="17936" r="21249" b="13334"/>
          <a:stretch>
            <a:fillRect/>
          </a:stretch>
        </p:blipFill>
        <p:spPr>
          <a:xfrm>
            <a:off x="0" y="108857"/>
            <a:ext cx="12192000" cy="717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4081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282A7B8-550C-AD64-06D6-B34DA9011D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731" t="18730" r="20537" b="11747"/>
          <a:stretch>
            <a:fillRect/>
          </a:stretch>
        </p:blipFill>
        <p:spPr>
          <a:xfrm>
            <a:off x="0" y="0"/>
            <a:ext cx="120613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4857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7BEE102-5B22-2D8F-FE2D-FBF191473C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733" t="16667" r="21161" b="14603"/>
          <a:stretch>
            <a:fillRect/>
          </a:stretch>
        </p:blipFill>
        <p:spPr>
          <a:xfrm>
            <a:off x="0" y="0"/>
            <a:ext cx="12083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11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82AB9AE-8B4E-B957-521A-0D770411DC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375" t="16349" r="20714" b="17302"/>
          <a:stretch>
            <a:fillRect/>
          </a:stretch>
        </p:blipFill>
        <p:spPr>
          <a:xfrm>
            <a:off x="-76200" y="0"/>
            <a:ext cx="12268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2408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6B925E0-EACE-61C8-7EAE-BE0FEF823C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375" t="16508" r="20447" b="13968"/>
          <a:stretch>
            <a:fillRect/>
          </a:stretch>
        </p:blipFill>
        <p:spPr>
          <a:xfrm>
            <a:off x="-195943" y="0"/>
            <a:ext cx="12311743" cy="705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4482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B60EDA5-D3CA-3774-8EEB-2A8BE7925C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643" t="20635" r="21607" b="9365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3084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CF8195D-5996-50CA-589B-3F6A630403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821" t="19048" r="20536" b="10000"/>
          <a:stretch>
            <a:fillRect/>
          </a:stretch>
        </p:blipFill>
        <p:spPr>
          <a:xfrm>
            <a:off x="0" y="-1"/>
            <a:ext cx="12192000" cy="696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093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2AA92D-A8DB-12C2-FE8A-05E0DD25C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7EC6AB-0DD7-50B1-9340-A78B387B6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0486" y="403369"/>
            <a:ext cx="3526971" cy="790594"/>
          </a:xfrm>
        </p:spPr>
        <p:txBody>
          <a:bodyPr>
            <a:normAutofit/>
          </a:bodyPr>
          <a:lstStyle/>
          <a:p>
            <a:pPr algn="ctr"/>
            <a:r>
              <a:rPr lang="es-MX" sz="3600" b="1" dirty="0">
                <a:solidFill>
                  <a:schemeClr val="accent1">
                    <a:lumMod val="75000"/>
                  </a:schemeClr>
                </a:solidFill>
              </a:rPr>
              <a:t>Propósitos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0E83BA8-C24F-DA40-2A36-C40A3E5A63CD}"/>
              </a:ext>
            </a:extLst>
          </p:cNvPr>
          <p:cNvSpPr txBox="1"/>
          <p:nvPr/>
        </p:nvSpPr>
        <p:spPr>
          <a:xfrm>
            <a:off x="1939208" y="1193963"/>
            <a:ext cx="89231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000" dirty="0"/>
              <a:t>Se recomienda al colectivo centrarse en los siguientes temas y propósitos</a:t>
            </a:r>
            <a:endParaRPr lang="es-MX" sz="200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F7F3CAF-F289-F331-8AF7-4121708720C2}"/>
              </a:ext>
            </a:extLst>
          </p:cNvPr>
          <p:cNvSpPr txBox="1"/>
          <p:nvPr/>
        </p:nvSpPr>
        <p:spPr>
          <a:xfrm>
            <a:off x="1954760" y="5843189"/>
            <a:ext cx="847842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es-ES" sz="1600" dirty="0">
                <a:solidFill>
                  <a:prstClr val="black"/>
                </a:solidFill>
              </a:rPr>
              <a:t>*</a:t>
            </a:r>
            <a:r>
              <a:rPr lang="es-ES" sz="1400" dirty="0">
                <a:solidFill>
                  <a:prstClr val="black"/>
                </a:solidFill>
              </a:rPr>
              <a:t>Los tiempos se organizan conforme a la jornada laboral que corresponde al nivel y a la modalidad como se establece en los Lineamientos para la integración, operación y funcionamiento de los Consejos Técnicos Escolares de Educación Básica. Art. Décimo Sexto.</a:t>
            </a:r>
            <a:endParaRPr lang="es-MX" sz="16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AD91F5D-1BB3-7883-0DB8-4C5736045BF3}"/>
              </a:ext>
            </a:extLst>
          </p:cNvPr>
          <p:cNvSpPr txBox="1"/>
          <p:nvPr/>
        </p:nvSpPr>
        <p:spPr>
          <a:xfrm>
            <a:off x="4430486" y="1459839"/>
            <a:ext cx="3679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tx2"/>
                </a:solidFill>
              </a:rPr>
              <a:t>Que el colectivo docente: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8E60F8E3-B593-CE9E-6E10-BBFD22424B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5742700"/>
              </p:ext>
            </p:extLst>
          </p:nvPr>
        </p:nvGraphicFramePr>
        <p:xfrm>
          <a:off x="1143000" y="1859948"/>
          <a:ext cx="9566909" cy="39832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7911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1085C815-8BB1-5ACF-A0A1-B1E86CC7FC9C}"/>
              </a:ext>
            </a:extLst>
          </p:cNvPr>
          <p:cNvSpPr/>
          <p:nvPr/>
        </p:nvSpPr>
        <p:spPr>
          <a:xfrm>
            <a:off x="4103914" y="2667000"/>
            <a:ext cx="4419600" cy="1524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/>
              <a:t>ACTIVIDADES</a:t>
            </a:r>
          </a:p>
        </p:txBody>
      </p:sp>
    </p:spTree>
    <p:extLst>
      <p:ext uri="{BB962C8B-B14F-4D97-AF65-F5344CB8AC3E}">
        <p14:creationId xmlns:p14="http://schemas.microsoft.com/office/powerpoint/2010/main" val="2174655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C3F66F-08A8-CCA6-0C66-CFFFBD0BA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Iconos animados de Video | Iconos animados de multimedia gratis">
            <a:extLst>
              <a:ext uri="{FF2B5EF4-FFF2-40B4-BE49-F238E27FC236}">
                <a16:creationId xmlns:a16="http://schemas.microsoft.com/office/drawing/2014/main" id="{06049C2F-E3B8-3DEC-E528-358CA4C424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230" t="-5067" r="5882" b="5067"/>
          <a:stretch>
            <a:fillRect/>
          </a:stretch>
        </p:blipFill>
        <p:spPr bwMode="auto">
          <a:xfrm>
            <a:off x="9103871" y="3223717"/>
            <a:ext cx="1774208" cy="217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: esquinas diagonales redondeadas 2">
            <a:extLst>
              <a:ext uri="{FF2B5EF4-FFF2-40B4-BE49-F238E27FC236}">
                <a16:creationId xmlns:a16="http://schemas.microsoft.com/office/drawing/2014/main" id="{B9EE5CC7-F7EF-5DC1-BF7D-E49F87D8DF38}"/>
              </a:ext>
            </a:extLst>
          </p:cNvPr>
          <p:cNvSpPr/>
          <p:nvPr/>
        </p:nvSpPr>
        <p:spPr>
          <a:xfrm>
            <a:off x="1379159" y="1954548"/>
            <a:ext cx="7724712" cy="3439237"/>
          </a:xfrm>
          <a:prstGeom prst="round2DiagRect">
            <a:avLst/>
          </a:prstGeom>
          <a:solidFill>
            <a:schemeClr val="bg2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just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/>
                <a:sym typeface="Aptos"/>
              </a:rPr>
              <a:t>Observen y </a:t>
            </a: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/>
                <a:sym typeface="Aptos"/>
              </a:rPr>
              <a:t>comenten</a:t>
            </a: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/>
                <a:sym typeface="Aptos"/>
              </a:rPr>
              <a:t> el </a:t>
            </a:r>
            <a:r>
              <a:rPr lang="es-ES" sz="2800" dirty="0">
                <a:solidFill>
                  <a:schemeClr val="tx1"/>
                </a:solidFill>
                <a:latin typeface="Aptos"/>
                <a:sym typeface="Aptos"/>
              </a:rPr>
              <a:t>mensaje </a:t>
            </a: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sym typeface="Aptos"/>
              </a:rPr>
              <a:t>del </a:t>
            </a: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sym typeface="Aptos"/>
              </a:rPr>
              <a:t>Dr. Luis Ignacio Sánchez Gómez, </a:t>
            </a: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sym typeface="Aptos"/>
              </a:rPr>
              <a:t>Secretario de Educación de Guanajuato.</a:t>
            </a:r>
          </a:p>
          <a:p>
            <a:pPr marL="0" marR="0" lvl="0" indent="0" algn="just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2800" dirty="0">
              <a:solidFill>
                <a:srgbClr val="000000"/>
              </a:solidFill>
              <a:latin typeface="Aptos"/>
              <a:sym typeface="Aptos"/>
            </a:endParaRPr>
          </a:p>
          <a:p>
            <a:pPr marL="457200" marR="0" lvl="0" indent="-457200" algn="just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sym typeface="Aptos"/>
              </a:rPr>
              <a:t>Respecto al mensaje del Secretario</a:t>
            </a:r>
            <a:r>
              <a:rPr lang="es-MX" sz="2800" dirty="0">
                <a:solidFill>
                  <a:srgbClr val="000000"/>
                </a:solidFill>
                <a:latin typeface="Aptos"/>
                <a:sym typeface="Aptos"/>
              </a:rPr>
              <a:t>, ¿qué acciones estamos contemplando en nuestra escuela?</a:t>
            </a:r>
            <a:endParaRPr kumimoji="0" lang="es-MX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sym typeface="Aptos"/>
            </a:endParaRP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78380A7A-87EA-D82F-628F-82331BAAA4B5}"/>
              </a:ext>
            </a:extLst>
          </p:cNvPr>
          <p:cNvSpPr/>
          <p:nvPr/>
        </p:nvSpPr>
        <p:spPr>
          <a:xfrm>
            <a:off x="7794171" y="402772"/>
            <a:ext cx="2438400" cy="707572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/>
              <a:t>En plenaria</a:t>
            </a:r>
          </a:p>
        </p:txBody>
      </p:sp>
    </p:spTree>
    <p:extLst>
      <p:ext uri="{BB962C8B-B14F-4D97-AF65-F5344CB8AC3E}">
        <p14:creationId xmlns:p14="http://schemas.microsoft.com/office/powerpoint/2010/main" val="884480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F9632-981F-5CBC-AD1D-0FC0AB6B7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8F5C7B2-A067-3750-A430-B5229446CB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087" t="16208" r="34435" b="5672"/>
          <a:stretch>
            <a:fillRect/>
          </a:stretch>
        </p:blipFill>
        <p:spPr>
          <a:xfrm>
            <a:off x="4371721" y="1426028"/>
            <a:ext cx="6213527" cy="50787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716D776-778E-17ED-45B6-D4EA1CF61563}"/>
              </a:ext>
            </a:extLst>
          </p:cNvPr>
          <p:cNvSpPr txBox="1"/>
          <p:nvPr/>
        </p:nvSpPr>
        <p:spPr>
          <a:xfrm>
            <a:off x="685800" y="2580397"/>
            <a:ext cx="293914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chemeClr val="accent4">
                    <a:lumMod val="75000"/>
                  </a:schemeClr>
                </a:solidFill>
              </a:rPr>
              <a:t>Leamos</a:t>
            </a:r>
            <a:r>
              <a:rPr lang="es-MX" sz="2400" dirty="0"/>
              <a:t> el cuento de “Refunfuña”</a:t>
            </a:r>
          </a:p>
          <a:p>
            <a:r>
              <a:rPr lang="es-MX" b="1" dirty="0"/>
              <a:t>Stephane </a:t>
            </a:r>
            <a:r>
              <a:rPr lang="es-MX" b="1" dirty="0" err="1"/>
              <a:t>Selvant</a:t>
            </a:r>
            <a:r>
              <a:rPr lang="es-MX" b="1" dirty="0"/>
              <a:t>/ Anne Montel</a:t>
            </a:r>
          </a:p>
          <a:p>
            <a:endParaRPr lang="es-MX" sz="2400" b="1" dirty="0"/>
          </a:p>
          <a:p>
            <a:r>
              <a:rPr lang="es-MX" sz="2400" dirty="0">
                <a:solidFill>
                  <a:schemeClr val="bg2">
                    <a:lumMod val="75000"/>
                  </a:schemeClr>
                </a:solidFill>
              </a:rPr>
              <a:t>Anexo 1</a:t>
            </a:r>
          </a:p>
        </p:txBody>
      </p:sp>
    </p:spTree>
    <p:extLst>
      <p:ext uri="{BB962C8B-B14F-4D97-AF65-F5344CB8AC3E}">
        <p14:creationId xmlns:p14="http://schemas.microsoft.com/office/powerpoint/2010/main" val="399765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05927B-DA5A-26C3-144E-D0D645433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FE57D6D-8B98-2A7D-928F-02CB79B9CF1D}"/>
              </a:ext>
            </a:extLst>
          </p:cNvPr>
          <p:cNvSpPr txBox="1"/>
          <p:nvPr/>
        </p:nvSpPr>
        <p:spPr>
          <a:xfrm>
            <a:off x="1507672" y="1936989"/>
            <a:ext cx="9024256" cy="34163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chemeClr val="accent4">
                    <a:lumMod val="75000"/>
                  </a:schemeClr>
                </a:solidFill>
              </a:rPr>
              <a:t>Reflexionemos: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/>
              <a:t>¿Recuerdas haber vivido algo parecido?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¿Qué acciones de buen trato pueden ayudar a mantener a Refunfuña fuera del aula?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¿Qué cosas podrías decir o hacer para ayudar a alguien que está refunfuñando para que pueda sentirse mejor?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Describe el ambiente de nuestro colegiado en el que Refunfuña no esté presente. </a:t>
            </a:r>
            <a:endParaRPr lang="es-MX" sz="2400" dirty="0"/>
          </a:p>
          <a:p>
            <a:endParaRPr lang="es-MX" sz="2400" dirty="0"/>
          </a:p>
        </p:txBody>
      </p:sp>
    </p:spTree>
    <p:extLst>
      <p:ext uri="{BB962C8B-B14F-4D97-AF65-F5344CB8AC3E}">
        <p14:creationId xmlns:p14="http://schemas.microsoft.com/office/powerpoint/2010/main" val="2478277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FE2BA6A4-1E9F-F809-0CA9-E878DEF668C1}"/>
              </a:ext>
            </a:extLst>
          </p:cNvPr>
          <p:cNvSpPr/>
          <p:nvPr/>
        </p:nvSpPr>
        <p:spPr>
          <a:xfrm>
            <a:off x="3178629" y="2743200"/>
            <a:ext cx="5660571" cy="1905000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Comunidad de Aprendizaje en acción </a:t>
            </a:r>
          </a:p>
        </p:txBody>
      </p:sp>
    </p:spTree>
    <p:extLst>
      <p:ext uri="{BB962C8B-B14F-4D97-AF65-F5344CB8AC3E}">
        <p14:creationId xmlns:p14="http://schemas.microsoft.com/office/powerpoint/2010/main" val="214519127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Wiki Page" ma:contentTypeID="0x01010800799DE1D6DB43E249B12F958172AE3921" ma:contentTypeVersion="1" ma:contentTypeDescription="Create a new wiki page." ma:contentTypeScope="" ma:versionID="7ad4696a4a2bb157a6b833b1d610ef42">
  <xsd:schema xmlns:xsd="http://www.w3.org/2001/XMLSchema" xmlns:xs="http://www.w3.org/2001/XMLSchema" xmlns:p="http://schemas.microsoft.com/office/2006/metadata/properties" xmlns:ns1="http://schemas.microsoft.com/sharepoint/v3" xmlns:ns2="60dbeee6-a052-4172-9e67-262058fd5bd1" targetNamespace="http://schemas.microsoft.com/office/2006/metadata/properties" ma:root="true" ma:fieldsID="c5a037522e896259aa511cdfbab8318f" ns1:_="" ns2:_="">
    <xsd:import namespace="http://schemas.microsoft.com/sharepoint/v3"/>
    <xsd:import namespace="60dbeee6-a052-4172-9e67-262058fd5bd1"/>
    <xsd:element name="properties">
      <xsd:complexType>
        <xsd:sequence>
          <xsd:element name="documentManagement">
            <xsd:complexType>
              <xsd:all>
                <xsd:element ref="ns1:WikiField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WikiField" ma:index="7" nillable="true" ma:displayName="Wiki Content" ma:internalName="WikiField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dbeee6-a052-4172-9e67-262058fd5bd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WikiEditForm</Display>
  <Edit>WikiEditForm</Edit>
  <New>WikiEditForm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WikiField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946A37D8-7C9D-4E61-9DC1-2037DBC73130}"/>
</file>

<file path=customXml/itemProps2.xml><?xml version="1.0" encoding="utf-8"?>
<ds:datastoreItem xmlns:ds="http://schemas.openxmlformats.org/officeDocument/2006/customXml" ds:itemID="{29DEB421-DECB-46D7-80E5-69E3B331D8DB}"/>
</file>

<file path=customXml/itemProps3.xml><?xml version="1.0" encoding="utf-8"?>
<ds:datastoreItem xmlns:ds="http://schemas.openxmlformats.org/officeDocument/2006/customXml" ds:itemID="{DA0BA975-B06B-4D6B-B198-B5837658ED8A}"/>
</file>

<file path=docProps/app.xml><?xml version="1.0" encoding="utf-8"?>
<Properties xmlns="http://schemas.openxmlformats.org/officeDocument/2006/extended-properties" xmlns:vt="http://schemas.openxmlformats.org/officeDocument/2006/docPropsVTypes">
  <TotalTime>7386</TotalTime>
  <Words>2619</Words>
  <Application>Microsoft Office PowerPoint</Application>
  <PresentationFormat>Panorámica</PresentationFormat>
  <Paragraphs>199</Paragraphs>
  <Slides>38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49" baseType="lpstr">
      <vt:lpstr>MS Gothic</vt:lpstr>
      <vt:lpstr>Aptos</vt:lpstr>
      <vt:lpstr>Aptos Display</vt:lpstr>
      <vt:lpstr>Arial</vt:lpstr>
      <vt:lpstr>Calibri</vt:lpstr>
      <vt:lpstr>Cambria</vt:lpstr>
      <vt:lpstr>Congenial</vt:lpstr>
      <vt:lpstr>Poppins</vt:lpstr>
      <vt:lpstr>Symbol</vt:lpstr>
      <vt:lpstr>Wingdings</vt:lpstr>
      <vt:lpstr>Tema de Office</vt:lpstr>
      <vt:lpstr>Consejo Técnico Escolar Sexta sesión  Primaria Ciclo escolar 2025- 2026</vt:lpstr>
      <vt:lpstr>Introducción </vt:lpstr>
      <vt:lpstr>Presentación de PowerPoint</vt:lpstr>
      <vt:lpstr>Propósitos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Secretaria de Educacion de Guanajuato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Esmeralda Imelda Barquera Arteaga</dc:creator>
  <cp:lastModifiedBy>Ana Isabel Gutierrez Garnica</cp:lastModifiedBy>
  <cp:revision>50</cp:revision>
  <dcterms:created xsi:type="dcterms:W3CDTF">2026-01-09T23:49:08Z</dcterms:created>
  <dcterms:modified xsi:type="dcterms:W3CDTF">2026-03-14T06:13:14Z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0x01010800799DE1D6DB43E249B12F958172AE3921</vt:lpwstr>
  </property>
</Properties>
</file>